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y="5143500" cx="9144000"/>
  <p:notesSz cx="6858000" cy="9144000"/>
  <p:embeddedFontLst>
    <p:embeddedFont>
      <p:font typeface="Proxima Nova"/>
      <p:regular r:id="rId74"/>
      <p:bold r:id="rId75"/>
      <p:italic r:id="rId76"/>
      <p:boldItalic r:id="rId77"/>
    </p:embeddedFont>
    <p:embeddedFont>
      <p:font typeface="Helvetica Neue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itse De Cock (BE)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italic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2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5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4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27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6.xml"/><Relationship Id="rId78" Type="http://schemas.openxmlformats.org/officeDocument/2006/relationships/font" Target="fonts/HelveticaNeue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9T09:11:45.562">
    <p:pos x="6000" y="0"/>
    <p:text>in voice over: 
- back-end hoeft niet overhoop gegooid te worden. Uitwisseling van data kan adhv conversie. 
- Ondersteuning komt later aan bod. (functionele zaken zoals historiek, dashboarding of andere toepassingen)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laanderen.be/cjm/nl/cultuur/internationaal-cultuurbeleid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vlaanderen.be/standaarden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Bron foto: Departement Cultuur, Jeugd &amp; Media (</a:t>
            </a:r>
            <a:r>
              <a:rPr lang="nl-BE" u="sng">
                <a:solidFill>
                  <a:schemeClr val="hlink"/>
                </a:solidFill>
                <a:hlinkClick r:id="rId2"/>
              </a:rPr>
              <a:t>https://www.vlaanderen.be/cjm/nl/cultuur/internationaal-cultuurbeleid</a:t>
            </a:r>
            <a:r>
              <a:rPr lang="nl-BE"/>
              <a:t>) </a:t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958bf99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00958bf99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Wat : Data omtrent culturele aanbod verbinden met vraag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Waarom :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cultuurparticipatie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Stimuleren van</a:t>
            </a: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data gedreven beleid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samenwerking in de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Hoe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Creatie van uitwisselingsplatform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Maximaal hergebruik van bestaande bouwstenen in de sector en in de VO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Opstellen van OSLO standaarden voor « Activiteiten » (*)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75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None/>
            </a:pPr>
            <a:r>
              <a:rPr lang="nl-BE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(*) andere aankomende OSLO trajecten vanuit DCJM (</a:t>
            </a:r>
            <a:r>
              <a:rPr b="0" lang="nl-BE" sz="1600">
                <a:solidFill>
                  <a:schemeClr val="dk1"/>
                </a:solidFill>
              </a:rPr>
              <a:t>jeugd- en cultuurinfrastructuur, financiële gegevens, tewerkstellingsgegevens)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0958bf99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0958bf99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00958bf99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Wat : Data omtrent culturele aanbod verbinden met vraag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Waarom :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cultuurparticipatie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Stimuleren van</a:t>
            </a: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data gedreven beleid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samenwerking in de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Hoe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Creatie van uitwisselingsplatform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Maximaal hergebruik van bestaande bouwstenen in de sector en in de VO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Opstellen van OSLO standaarden voor « Activiteiten » (*)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75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None/>
            </a:pPr>
            <a:r>
              <a:rPr lang="nl-BE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(*) andere aankomende OSLO trajecten vanuit DCJM (</a:t>
            </a:r>
            <a:r>
              <a:rPr b="0" lang="nl-BE" sz="1600">
                <a:solidFill>
                  <a:schemeClr val="dk1"/>
                </a:solidFill>
              </a:rPr>
              <a:t>jeugd- en cultuurinfrastructuur, financiële gegevens, tewerkstellingsgegevens)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00958bf99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09615a22b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d09615a22b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09615a22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7" name="Google Shape;407;gd09615a22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09615a22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2" name="Google Shape;412;gd09615a22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9615a22b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d09615a22b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09615a22b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d09615a22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" name="Google Shape;436;gd09615a22b_0_6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09615a22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4" name="Google Shape;444;gd09615a22b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09615a22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9" name="Google Shape;459;gd09615a22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09615a22b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gd09615a22b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09615a22b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Capteren van relevante use cases en de benodigde gegevens voor deze use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Prioriteren van de use cases voor deze standaard</a:t>
            </a:r>
            <a:endParaRPr/>
          </a:p>
        </p:txBody>
      </p:sp>
      <p:sp>
        <p:nvSpPr>
          <p:cNvPr id="291" name="Google Shape;291;gd09615a22b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da0c707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gcda0c707f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09615a22b_0_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d09615a22b_0_6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 u="sng">
                <a:solidFill>
                  <a:schemeClr val="hlink"/>
                </a:solidFill>
                <a:hlinkClick r:id="rId2"/>
              </a:rPr>
              <a:t>https://data.vlaanderen.be/standaarden/</a:t>
            </a:r>
            <a:r>
              <a:rPr lang="nl-BE">
                <a:solidFill>
                  <a:srgbClr val="373636"/>
                </a:solidFill>
              </a:rPr>
              <a:t> </a:t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09615a22b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Google Shape;495;gd09615a22b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09615a22b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8" name="Google Shape;528;gd09615a22b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09615a22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Google Shape;533;gd09615a22b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621c9046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f621c9046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621c9046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f621c9046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621c9046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f621c9046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621c9046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f621c9046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621c9046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f621c9046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9615a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09615a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621c9046e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f621c9046e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621c9046e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f621c9046e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621c9046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f621c9046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621c9046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f621c9046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09615a22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d09615a22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09615a22b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09615a22b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15e273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15e273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Kunstenorganisaties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Cultuur- en gemeenschapscentra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Cultureel erfgoedorganisaties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Sectorale steunpunten, fondsen,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Openbare bibliotheken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Vele anderen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09615a22b_0_2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d09615a22b_0_2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621c9046e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621c9046e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621c9046e_2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621c9046e_2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9615a2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09615a2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09615a22b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d09615a22b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24d1a9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1" name="Google Shape;741;gd24d1a9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621c9046e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7" name="Google Shape;747;gf621c9046e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0a14c8b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g100a14c8b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621c9046e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5" name="Google Shape;765;gf621c9046e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09615a22b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3" name="Google Shape;783;gd09615a22b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0a14c8b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2" name="Google Shape;802;g100a14c8b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0a14c8b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9" name="Google Shape;809;g100a14c8b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21c9046e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6" name="Google Shape;816;gf621c9046e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0a14c8b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5" name="Google Shape;835;g100a14c8b7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84f9eef5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84f9eef5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f621c9046e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2" name="Google Shape;842;gf621c9046e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f621c9046e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0" name="Google Shape;860;gf621c9046e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09615a22b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d09615a22b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09615a22b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d09615a22b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d09615a22b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890" name="Google Shape;890;gd09615a22b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0a14c8b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/>
              <a:t>Duiden waarom dit voorbeeld</a:t>
            </a:r>
            <a:endParaRPr/>
          </a:p>
        </p:txBody>
      </p:sp>
      <p:sp>
        <p:nvSpPr>
          <p:cNvPr id="897" name="Google Shape;897;g100a14c8b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0a14c8b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4" name="Google Shape;904;g100a14c8b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00a14c8b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1" name="Google Shape;911;g100a14c8b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0a14c8b7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00a14c8b7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d24d1a90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d24d1a90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09615a22b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6" name="Google Shape;356;gd09615a22b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09615a22b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0" name="Google Shape;930;gd09615a22b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d09615a22b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d09615a22b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09615a22b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d09615a22b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d09615a22b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8" name="Google Shape;978;gd09615a22b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621c9046e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0" name="Google Shape;990;gf621c9046e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d09615a22b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3" name="Google Shape;1023;gd09615a22b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0958bf9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00958bf99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0958bf99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00958bf99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0958bf9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0958bf9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ppt/slideLayouts/ppt/slides/slide3.xml" TargetMode="External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gif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gif"/><Relationship Id="rId3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3388" l="0" r="3900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-tekst//geel//LIJN//logoBoven">
  <p:cSld name="titel-tekst//geel//LIJN//logoBove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9" name="Google Shape;8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cap="flat" cmpd="sng" w="50800">
            <a:solidFill>
              <a:srgbClr val="FFEB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emeen">
  <p:cSld name="Algem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indent="-331469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nl-BE" sz="120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3383" l="0" r="3901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2">
            <a:alphaModFix/>
          </a:blip>
          <a:srcRect b="0" l="0" r="9181" t="0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_rechte lijn">
  <p:cSld name="Leeg_rechte lij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ge_dia">
  <p:cSld name="1_Lege_dia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1" name="Google Shape;211;p40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dia">
  <p:cSld name="Highlight_dia">
    <p:bg>
      <p:bgPr>
        <a:solidFill>
          <a:srgbClr val="FFEB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8" name="Google Shape;218;p4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434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4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1_Titel en Inhoud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6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6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2" name="Google Shape;242;p47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253" name="Google Shape;25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49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9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overheid.vlaanderen.be/opleiding/oslo-doelgericht-digitaal-transformere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ata.vlaanderen.b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4.png"/><Relationship Id="rId13" Type="http://schemas.openxmlformats.org/officeDocument/2006/relationships/image" Target="../media/image65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image" Target="../media/image67.png"/><Relationship Id="rId15" Type="http://schemas.openxmlformats.org/officeDocument/2006/relationships/image" Target="../media/image70.jpg"/><Relationship Id="rId14" Type="http://schemas.openxmlformats.org/officeDocument/2006/relationships/image" Target="../media/image69.png"/><Relationship Id="rId16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2.png"/><Relationship Id="rId8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Relationship Id="rId4" Type="http://schemas.openxmlformats.org/officeDocument/2006/relationships/hyperlink" Target="https://app.mural.co/t/beadvtc7549/m/beadvtc7549/1634725632525/361d84c3b5416bd52984ad0914252d48a0b31b67?sender=uebe47a55b4237413c26d5449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hyperlink" Target="https://app.mural.co/t/beadvtc7549/m/beadvtc7549/1634725632525/361d84c3b5416bd52984ad0914252d48a0b31b67?sender=uebe47a55b4237413c26d544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laurens.vercauteren@vlaanderen.be" TargetMode="External"/><Relationship Id="rId4" Type="http://schemas.openxmlformats.org/officeDocument/2006/relationships/hyperlink" Target="mailto:jitse.de.cock@vlaanderen.be" TargetMode="External"/><Relationship Id="rId5" Type="http://schemas.openxmlformats.org/officeDocument/2006/relationships/hyperlink" Target="mailto:eva.derore@vlaanderen.be" TargetMode="External"/><Relationship Id="rId6" Type="http://schemas.openxmlformats.org/officeDocument/2006/relationships/image" Target="../media/image78.png"/><Relationship Id="rId7" Type="http://schemas.openxmlformats.org/officeDocument/2006/relationships/hyperlink" Target="https://github.com/Informatievlaanderen/OSLOthema-DoelgerichtDigitaalTransformeren/issue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overheid.vlaanderen.be/opleiding/oslo-doelgericht-digitaal-transformere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b="4671" l="34230" r="36948" t="9462"/>
          <a:stretch/>
        </p:blipFill>
        <p:spPr>
          <a:xfrm>
            <a:off x="4446775" y="0"/>
            <a:ext cx="487812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3"/>
          <p:cNvGrpSpPr/>
          <p:nvPr/>
        </p:nvGrpSpPr>
        <p:grpSpPr>
          <a:xfrm>
            <a:off x="-177800" y="-135466"/>
            <a:ext cx="5402022" cy="5427422"/>
            <a:chOff x="0" y="0"/>
            <a:chExt cx="8134350" cy="6858001"/>
          </a:xfrm>
        </p:grpSpPr>
        <p:sp>
          <p:nvSpPr>
            <p:cNvPr id="281" name="Google Shape;281;p53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 txBox="1"/>
          <p:nvPr/>
        </p:nvSpPr>
        <p:spPr>
          <a:xfrm>
            <a:off x="440600" y="1539350"/>
            <a:ext cx="5623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OSLO Doelgericht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Digitaal Transformeren</a:t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>
            <a:off x="499135" y="4686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Digitaal </a:t>
            </a: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 rotWithShape="1">
          <a:blip r:embed="rId4">
            <a:alphaModFix/>
          </a:blip>
          <a:srcRect b="0" l="5325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/>
        </p:nvSpPr>
        <p:spPr>
          <a:xfrm>
            <a:off x="499135" y="4396905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Virtuele business werkgroep - Microsoft Teams</a:t>
            </a:r>
            <a:endParaRPr/>
          </a:p>
        </p:txBody>
      </p:sp>
      <p:sp>
        <p:nvSpPr>
          <p:cNvPr id="288" name="Google Shape;288;p53"/>
          <p:cNvSpPr txBox="1"/>
          <p:nvPr/>
        </p:nvSpPr>
        <p:spPr>
          <a:xfrm>
            <a:off x="440611" y="32534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550"/>
              <a:t>Welkom! We starten om 09:00.</a:t>
            </a:r>
            <a:br>
              <a:rPr b="1" i="0" lang="nl-BE" sz="1550" u="none" cap="none" strike="noStrike">
                <a:solidFill>
                  <a:srgbClr val="000000"/>
                </a:solidFill>
              </a:rPr>
            </a:br>
            <a:endParaRPr b="1" i="0" sz="155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Dinsdag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 </a:t>
            </a:r>
            <a:r>
              <a:rPr b="1" lang="nl-BE"/>
              <a:t>16 november 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2021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146" y="1012159"/>
            <a:ext cx="7622859" cy="300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Scope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30" y="1530524"/>
            <a:ext cx="8327850" cy="186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Project Plan: Fasering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OSLO: proces &amp; methode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4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buiten, object, gebouw, water&#10;&#10;Beschrijving is gegenereerd met zeer hoge betrouwbaarheid" id="409" name="Google Shape;409;p65"/>
          <p:cNvPicPr preferRelativeResize="0"/>
          <p:nvPr/>
        </p:nvPicPr>
        <p:blipFill rotWithShape="1">
          <a:blip r:embed="rId3">
            <a:alphaModFix/>
          </a:blip>
          <a:srcRect b="0" l="2445" r="11451" t="49"/>
          <a:stretch/>
        </p:blipFill>
        <p:spPr>
          <a:xfrm>
            <a:off x="-1565" y="-583"/>
            <a:ext cx="9146705" cy="514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ctrTitle"/>
          </p:nvPr>
        </p:nvSpPr>
        <p:spPr>
          <a:xfrm>
            <a:off x="1051411" y="862836"/>
            <a:ext cx="7041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</a:t>
            </a: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tandaarden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inkende </a:t>
            </a:r>
            <a:r>
              <a:rPr b="1" lang="nl-BE" sz="5400">
                <a:solidFill>
                  <a:schemeClr val="dk1"/>
                </a:solidFill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rganisaties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533" y="897178"/>
            <a:ext cx="4135480" cy="3206607"/>
          </a:xfrm>
          <a:prstGeom prst="rect">
            <a:avLst/>
          </a:prstGeom>
          <a:solidFill>
            <a:srgbClr val="EEEEEE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21" name="Google Shape;421;p67"/>
          <p:cNvSpPr/>
          <p:nvPr/>
        </p:nvSpPr>
        <p:spPr>
          <a:xfrm>
            <a:off x="923483" y="384263"/>
            <a:ext cx="3078300" cy="4187100"/>
          </a:xfrm>
          <a:prstGeom prst="rect">
            <a:avLst/>
          </a:prstGeom>
          <a:solidFill>
            <a:schemeClr val="lt1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67"/>
          <p:cNvGrpSpPr/>
          <p:nvPr/>
        </p:nvGrpSpPr>
        <p:grpSpPr>
          <a:xfrm>
            <a:off x="1109938" y="613865"/>
            <a:ext cx="2734746" cy="3782800"/>
            <a:chOff x="-29" y="0"/>
            <a:chExt cx="3007529" cy="4520554"/>
          </a:xfrm>
        </p:grpSpPr>
        <p:sp>
          <p:nvSpPr>
            <p:cNvPr id="423" name="Google Shape;423;p67"/>
            <p:cNvSpPr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 txBox="1"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  <a:endParaRPr/>
            </a:p>
          </p:txBody>
        </p:sp>
        <p:sp>
          <p:nvSpPr>
            <p:cNvPr id="425" name="Google Shape;425;p67"/>
            <p:cNvSpPr/>
            <p:nvPr/>
          </p:nvSpPr>
          <p:spPr>
            <a:xfrm rot="10800000">
              <a:off x="-29" y="2913110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7"/>
            <p:cNvSpPr txBox="1"/>
            <p:nvPr/>
          </p:nvSpPr>
          <p:spPr>
            <a:xfrm>
              <a:off x="0" y="2913056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  <a:endParaRPr/>
            </a:p>
          </p:txBody>
        </p:sp>
        <p:sp>
          <p:nvSpPr>
            <p:cNvPr id="427" name="Google Shape;427;p67"/>
            <p:cNvSpPr/>
            <p:nvPr/>
          </p:nvSpPr>
          <p:spPr>
            <a:xfrm rot="10800000">
              <a:off x="-29" y="1942812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 txBox="1"/>
            <p:nvPr/>
          </p:nvSpPr>
          <p:spPr>
            <a:xfrm>
              <a:off x="0" y="1942758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  <a:endParaRPr/>
            </a:p>
          </p:txBody>
        </p:sp>
        <p:sp>
          <p:nvSpPr>
            <p:cNvPr id="429" name="Google Shape;429;p67"/>
            <p:cNvSpPr/>
            <p:nvPr/>
          </p:nvSpPr>
          <p:spPr>
            <a:xfrm rot="10800000">
              <a:off x="-29" y="97251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7"/>
            <p:cNvSpPr txBox="1"/>
            <p:nvPr/>
          </p:nvSpPr>
          <p:spPr>
            <a:xfrm>
              <a:off x="0" y="97246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  <a:endParaRPr/>
            </a:p>
          </p:txBody>
        </p:sp>
        <p:sp>
          <p:nvSpPr>
            <p:cNvPr id="431" name="Google Shape;431;p67"/>
            <p:cNvSpPr/>
            <p:nvPr/>
          </p:nvSpPr>
          <p:spPr>
            <a:xfrm rot="10800000">
              <a:off x="-29" y="5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7"/>
            <p:cNvSpPr txBox="1"/>
            <p:nvPr/>
          </p:nvSpPr>
          <p:spPr>
            <a:xfrm>
              <a:off x="0" y="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8"/>
          <p:cNvPicPr preferRelativeResize="0"/>
          <p:nvPr/>
        </p:nvPicPr>
        <p:blipFill rotWithShape="1">
          <a:blip r:embed="rId3">
            <a:alphaModFix/>
          </a:blip>
          <a:srcRect b="0" l="8011" r="8011" t="7132"/>
          <a:stretch/>
        </p:blipFill>
        <p:spPr>
          <a:xfrm>
            <a:off x="321370" y="-4697"/>
            <a:ext cx="8822630" cy="51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8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40" name="Google Shape;440;p68"/>
          <p:cNvSpPr/>
          <p:nvPr/>
        </p:nvSpPr>
        <p:spPr>
          <a:xfrm>
            <a:off x="321370" y="0"/>
            <a:ext cx="88227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Interoperabiliteit is de mogelijkheid van verschillende autonome organisaties of systemen om met elkaar te communiceren en samen te werken.</a:t>
            </a:r>
            <a:endParaRPr/>
          </a:p>
        </p:txBody>
      </p:sp>
      <p:sp>
        <p:nvSpPr>
          <p:cNvPr id="441" name="Google Shape;441;p6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46" name="Google Shape;44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004421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schermafbeelding&#10;&#10;Beschrijving is gegenereerd met zeer hoge betrouwbaarheid" id="447" name="Google Shape;44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936044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48" name="Google Shape;44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2868194"/>
            <a:ext cx="4144549" cy="925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49" name="Google Shape;44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3799816"/>
            <a:ext cx="4144549" cy="9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9"/>
          <p:cNvSpPr/>
          <p:nvPr/>
        </p:nvSpPr>
        <p:spPr>
          <a:xfrm>
            <a:off x="2582318" y="1098766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Legale interoperabiliteit</a:t>
            </a:r>
            <a:endParaRPr/>
          </a:p>
        </p:txBody>
      </p:sp>
      <p:sp>
        <p:nvSpPr>
          <p:cNvPr id="451" name="Google Shape;451;p69"/>
          <p:cNvSpPr/>
          <p:nvPr/>
        </p:nvSpPr>
        <p:spPr>
          <a:xfrm>
            <a:off x="2590146" y="2022560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Organisationele interoperabiliteit</a:t>
            </a:r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2582316" y="2954182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 interoperabiliteit</a:t>
            </a:r>
            <a:endParaRPr/>
          </a:p>
        </p:txBody>
      </p:sp>
      <p:sp>
        <p:nvSpPr>
          <p:cNvPr id="453" name="Google Shape;453;p69"/>
          <p:cNvSpPr/>
          <p:nvPr/>
        </p:nvSpPr>
        <p:spPr>
          <a:xfrm>
            <a:off x="2582317" y="3893635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endParaRPr/>
          </a:p>
        </p:txBody>
      </p:sp>
      <p:sp>
        <p:nvSpPr>
          <p:cNvPr id="454" name="Google Shape;454;p69"/>
          <p:cNvSpPr txBox="1"/>
          <p:nvPr/>
        </p:nvSpPr>
        <p:spPr>
          <a:xfrm>
            <a:off x="6680287" y="2769991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55" name="Google Shape;455;p69"/>
          <p:cNvSpPr txBox="1"/>
          <p:nvPr/>
        </p:nvSpPr>
        <p:spPr>
          <a:xfrm>
            <a:off x="7112827" y="3492022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Niveaus van interoperabiliteit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0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62" name="Google Shape;4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72" y="1372786"/>
            <a:ext cx="7692970" cy="301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0"/>
          <p:cNvSpPr/>
          <p:nvPr/>
        </p:nvSpPr>
        <p:spPr>
          <a:xfrm>
            <a:off x="56549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b="1" i="0" sz="1400" u="none" cap="none" strike="noStrik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69" name="Google Shape;4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513" y="167446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70" name="Google Shape;470;p71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Schaalbaar proces voor aanmelden, ontwikkelen, wijzigen en uitfaseren van datastandaarden.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7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72" name="Google Shape;47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468" y="184987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473" name="Google Shape;47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9786" y="208954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74" name="Google Shape;474;p7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b="1" lang="nl-BE" sz="3200"/>
              <a:t> van vandaag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4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4"/>
          <p:cNvSpPr/>
          <p:nvPr/>
        </p:nvSpPr>
        <p:spPr>
          <a:xfrm>
            <a:off x="4347500" y="1606788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Introductie traject OSLO Doelgericht Digitaal Transformeren</a:t>
            </a:r>
            <a:endParaRPr sz="1100"/>
          </a:p>
        </p:txBody>
      </p:sp>
      <p:sp>
        <p:nvSpPr>
          <p:cNvPr id="298" name="Google Shape;298;p54"/>
          <p:cNvSpPr/>
          <p:nvPr/>
        </p:nvSpPr>
        <p:spPr>
          <a:xfrm>
            <a:off x="4316900" y="3603713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Verder verloop traject bespreken</a:t>
            </a:r>
            <a:endParaRPr sz="1100"/>
          </a:p>
        </p:txBody>
      </p:sp>
      <p:sp>
        <p:nvSpPr>
          <p:cNvPr id="299" name="Google Shape;299;p54"/>
          <p:cNvSpPr/>
          <p:nvPr/>
        </p:nvSpPr>
        <p:spPr>
          <a:xfrm>
            <a:off x="4347525" y="2641150"/>
            <a:ext cx="4473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Use cases capteren</a:t>
            </a:r>
            <a:endParaRPr sz="1100"/>
          </a:p>
        </p:txBody>
      </p:sp>
      <p:grpSp>
        <p:nvGrpSpPr>
          <p:cNvPr id="300" name="Google Shape;300;p54"/>
          <p:cNvGrpSpPr/>
          <p:nvPr/>
        </p:nvGrpSpPr>
        <p:grpSpPr>
          <a:xfrm>
            <a:off x="3779075" y="1544587"/>
            <a:ext cx="457200" cy="457200"/>
            <a:chOff x="2770" y="965"/>
            <a:chExt cx="302" cy="302"/>
          </a:xfrm>
        </p:grpSpPr>
        <p:sp>
          <p:nvSpPr>
            <p:cNvPr id="301" name="Google Shape;301;p54"/>
            <p:cNvSpPr/>
            <p:nvPr/>
          </p:nvSpPr>
          <p:spPr>
            <a:xfrm>
              <a:off x="2770" y="965"/>
              <a:ext cx="302" cy="302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2863" y="1023"/>
              <a:ext cx="116" cy="185"/>
            </a:xfrm>
            <a:custGeom>
              <a:rect b="b" l="l" r="r" t="t"/>
              <a:pathLst>
                <a:path extrusionOk="0" h="354" w="221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4"/>
          <p:cNvGrpSpPr/>
          <p:nvPr/>
        </p:nvGrpSpPr>
        <p:grpSpPr>
          <a:xfrm>
            <a:off x="3779069" y="2548569"/>
            <a:ext cx="457263" cy="457263"/>
            <a:chOff x="4176713" y="53976"/>
            <a:chExt cx="1271588" cy="1271588"/>
          </a:xfrm>
        </p:grpSpPr>
        <p:sp>
          <p:nvSpPr>
            <p:cNvPr id="304" name="Google Shape;304;p54"/>
            <p:cNvSpPr/>
            <p:nvPr/>
          </p:nvSpPr>
          <p:spPr>
            <a:xfrm>
              <a:off x="4300538" y="180975"/>
              <a:ext cx="1006475" cy="1033462"/>
            </a:xfrm>
            <a:custGeom>
              <a:rect b="b" l="l" r="r" t="t"/>
              <a:pathLst>
                <a:path extrusionOk="0" h="468" w="456">
                  <a:moveTo>
                    <a:pt x="17" y="468"/>
                  </a:moveTo>
                  <a:cubicBezTo>
                    <a:pt x="119" y="365"/>
                    <a:pt x="119" y="365"/>
                    <a:pt x="119" y="365"/>
                  </a:cubicBezTo>
                  <a:cubicBezTo>
                    <a:pt x="144" y="386"/>
                    <a:pt x="176" y="398"/>
                    <a:pt x="211" y="398"/>
                  </a:cubicBezTo>
                  <a:cubicBezTo>
                    <a:pt x="268" y="398"/>
                    <a:pt x="317" y="365"/>
                    <a:pt x="339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84"/>
                    <a:pt x="389" y="284"/>
                    <a:pt x="389" y="284"/>
                  </a:cubicBezTo>
                  <a:cubicBezTo>
                    <a:pt x="423" y="284"/>
                    <a:pt x="423" y="284"/>
                    <a:pt x="423" y="284"/>
                  </a:cubicBezTo>
                  <a:cubicBezTo>
                    <a:pt x="423" y="251"/>
                    <a:pt x="423" y="251"/>
                    <a:pt x="423" y="251"/>
                  </a:cubicBezTo>
                  <a:cubicBezTo>
                    <a:pt x="456" y="251"/>
                    <a:pt x="456" y="251"/>
                    <a:pt x="456" y="251"/>
                  </a:cubicBezTo>
                  <a:cubicBezTo>
                    <a:pt x="456" y="55"/>
                    <a:pt x="456" y="55"/>
                    <a:pt x="456" y="55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33"/>
                    <a:pt x="277" y="33"/>
                    <a:pt x="277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132" y="114"/>
                    <a:pt x="68" y="178"/>
                    <a:pt x="68" y="256"/>
                  </a:cubicBezTo>
                  <a:cubicBezTo>
                    <a:pt x="68" y="291"/>
                    <a:pt x="81" y="324"/>
                    <a:pt x="102" y="348"/>
                  </a:cubicBezTo>
                  <a:cubicBezTo>
                    <a:pt x="0" y="451"/>
                    <a:pt x="0" y="451"/>
                    <a:pt x="0" y="451"/>
                  </a:cubicBezTo>
                  <a:lnTo>
                    <a:pt x="17" y="468"/>
                  </a:lnTo>
                  <a:close/>
                  <a:moveTo>
                    <a:pt x="173" y="144"/>
                  </a:moveTo>
                  <a:cubicBezTo>
                    <a:pt x="177" y="143"/>
                    <a:pt x="182" y="141"/>
                    <a:pt x="187" y="140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67" y="152"/>
                    <a:pt x="267" y="152"/>
                    <a:pt x="267" y="152"/>
                  </a:cubicBezTo>
                  <a:cubicBezTo>
                    <a:pt x="272" y="155"/>
                    <a:pt x="277" y="158"/>
                    <a:pt x="282" y="161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8" y="188"/>
                    <a:pt x="310" y="191"/>
                    <a:pt x="312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323" y="219"/>
                    <a:pt x="323" y="219"/>
                    <a:pt x="323" y="219"/>
                  </a:cubicBezTo>
                  <a:cubicBezTo>
                    <a:pt x="324" y="222"/>
                    <a:pt x="325" y="225"/>
                    <a:pt x="326" y="228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29" y="253"/>
                    <a:pt x="329" y="255"/>
                    <a:pt x="329" y="256"/>
                  </a:cubicBezTo>
                  <a:cubicBezTo>
                    <a:pt x="329" y="258"/>
                    <a:pt x="329" y="259"/>
                    <a:pt x="329" y="261"/>
                  </a:cubicBezTo>
                  <a:cubicBezTo>
                    <a:pt x="187" y="261"/>
                    <a:pt x="187" y="261"/>
                    <a:pt x="187" y="261"/>
                  </a:cubicBezTo>
                  <a:cubicBezTo>
                    <a:pt x="187" y="285"/>
                    <a:pt x="187" y="285"/>
                    <a:pt x="187" y="285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24" y="290"/>
                    <a:pt x="322" y="295"/>
                    <a:pt x="320" y="301"/>
                  </a:cubicBezTo>
                  <a:cubicBezTo>
                    <a:pt x="173" y="301"/>
                    <a:pt x="173" y="301"/>
                    <a:pt x="173" y="301"/>
                  </a:cubicBezTo>
                  <a:lnTo>
                    <a:pt x="173" y="144"/>
                  </a:lnTo>
                  <a:close/>
                  <a:moveTo>
                    <a:pt x="365" y="293"/>
                  </a:moveTo>
                  <a:cubicBezTo>
                    <a:pt x="348" y="293"/>
                    <a:pt x="348" y="293"/>
                    <a:pt x="348" y="293"/>
                  </a:cubicBezTo>
                  <a:cubicBezTo>
                    <a:pt x="349" y="290"/>
                    <a:pt x="350" y="287"/>
                    <a:pt x="350" y="284"/>
                  </a:cubicBezTo>
                  <a:cubicBezTo>
                    <a:pt x="365" y="284"/>
                    <a:pt x="365" y="284"/>
                    <a:pt x="365" y="284"/>
                  </a:cubicBezTo>
                  <a:lnTo>
                    <a:pt x="365" y="293"/>
                  </a:lnTo>
                  <a:close/>
                  <a:moveTo>
                    <a:pt x="399" y="260"/>
                  </a:moveTo>
                  <a:cubicBezTo>
                    <a:pt x="353" y="260"/>
                    <a:pt x="353" y="260"/>
                    <a:pt x="353" y="260"/>
                  </a:cubicBezTo>
                  <a:cubicBezTo>
                    <a:pt x="353" y="259"/>
                    <a:pt x="353" y="257"/>
                    <a:pt x="353" y="256"/>
                  </a:cubicBezTo>
                  <a:cubicBezTo>
                    <a:pt x="353" y="254"/>
                    <a:pt x="353" y="253"/>
                    <a:pt x="353" y="251"/>
                  </a:cubicBezTo>
                  <a:cubicBezTo>
                    <a:pt x="399" y="251"/>
                    <a:pt x="399" y="251"/>
                    <a:pt x="399" y="251"/>
                  </a:cubicBezTo>
                  <a:lnTo>
                    <a:pt x="399" y="260"/>
                  </a:lnTo>
                  <a:close/>
                  <a:moveTo>
                    <a:pt x="423" y="56"/>
                  </a:moveTo>
                  <a:cubicBezTo>
                    <a:pt x="396" y="56"/>
                    <a:pt x="396" y="56"/>
                    <a:pt x="396" y="56"/>
                  </a:cubicBezTo>
                  <a:cubicBezTo>
                    <a:pt x="396" y="29"/>
                    <a:pt x="396" y="29"/>
                    <a:pt x="396" y="29"/>
                  </a:cubicBezTo>
                  <a:lnTo>
                    <a:pt x="423" y="56"/>
                  </a:lnTo>
                  <a:close/>
                  <a:moveTo>
                    <a:pt x="372" y="24"/>
                  </a:moveTo>
                  <a:cubicBezTo>
                    <a:pt x="372" y="80"/>
                    <a:pt x="372" y="80"/>
                    <a:pt x="372" y="80"/>
                  </a:cubicBezTo>
                  <a:cubicBezTo>
                    <a:pt x="432" y="80"/>
                    <a:pt x="432" y="80"/>
                    <a:pt x="432" y="80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227"/>
                    <a:pt x="432" y="227"/>
                    <a:pt x="432" y="227"/>
                  </a:cubicBezTo>
                  <a:cubicBezTo>
                    <a:pt x="350" y="227"/>
                    <a:pt x="350" y="227"/>
                    <a:pt x="350" y="227"/>
                  </a:cubicBezTo>
                  <a:cubicBezTo>
                    <a:pt x="343" y="195"/>
                    <a:pt x="326" y="167"/>
                    <a:pt x="301" y="146"/>
                  </a:cubicBezTo>
                  <a:cubicBezTo>
                    <a:pt x="301" y="24"/>
                    <a:pt x="301" y="24"/>
                    <a:pt x="301" y="24"/>
                  </a:cubicBezTo>
                  <a:lnTo>
                    <a:pt x="372" y="24"/>
                  </a:lnTo>
                  <a:close/>
                  <a:moveTo>
                    <a:pt x="277" y="57"/>
                  </a:moveTo>
                  <a:cubicBezTo>
                    <a:pt x="277" y="130"/>
                    <a:pt x="277" y="130"/>
                    <a:pt x="277" y="130"/>
                  </a:cubicBezTo>
                  <a:cubicBezTo>
                    <a:pt x="274" y="129"/>
                    <a:pt x="271" y="127"/>
                    <a:pt x="268" y="126"/>
                  </a:cubicBezTo>
                  <a:cubicBezTo>
                    <a:pt x="268" y="57"/>
                    <a:pt x="268" y="57"/>
                    <a:pt x="268" y="57"/>
                  </a:cubicBezTo>
                  <a:lnTo>
                    <a:pt x="277" y="57"/>
                  </a:lnTo>
                  <a:close/>
                  <a:moveTo>
                    <a:pt x="235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1" y="117"/>
                    <a:pt x="238" y="117"/>
                    <a:pt x="235" y="116"/>
                  </a:cubicBezTo>
                  <a:lnTo>
                    <a:pt x="235" y="90"/>
                  </a:lnTo>
                  <a:close/>
                  <a:moveTo>
                    <a:pt x="149" y="156"/>
                  </a:moveTo>
                  <a:cubicBezTo>
                    <a:pt x="149" y="325"/>
                    <a:pt x="149" y="325"/>
                    <a:pt x="149" y="325"/>
                  </a:cubicBezTo>
                  <a:cubicBezTo>
                    <a:pt x="307" y="325"/>
                    <a:pt x="307" y="325"/>
                    <a:pt x="307" y="325"/>
                  </a:cubicBezTo>
                  <a:cubicBezTo>
                    <a:pt x="286" y="355"/>
                    <a:pt x="251" y="374"/>
                    <a:pt x="211" y="374"/>
                  </a:cubicBezTo>
                  <a:cubicBezTo>
                    <a:pt x="146" y="374"/>
                    <a:pt x="92" y="321"/>
                    <a:pt x="92" y="256"/>
                  </a:cubicBezTo>
                  <a:cubicBezTo>
                    <a:pt x="92" y="214"/>
                    <a:pt x="115" y="176"/>
                    <a:pt x="149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4176713" y="53976"/>
              <a:ext cx="1271588" cy="1271588"/>
            </a:xfrm>
            <a:custGeom>
              <a:rect b="b" l="l" r="r" t="t"/>
              <a:pathLst>
                <a:path extrusionOk="0" h="801" w="801">
                  <a:moveTo>
                    <a:pt x="0" y="0"/>
                  </a:moveTo>
                  <a:lnTo>
                    <a:pt x="0" y="801"/>
                  </a:lnTo>
                  <a:lnTo>
                    <a:pt x="801" y="801"/>
                  </a:lnTo>
                  <a:lnTo>
                    <a:pt x="801" y="0"/>
                  </a:lnTo>
                  <a:lnTo>
                    <a:pt x="0" y="0"/>
                  </a:lnTo>
                  <a:close/>
                  <a:moveTo>
                    <a:pt x="769" y="767"/>
                  </a:moveTo>
                  <a:lnTo>
                    <a:pt x="32" y="767"/>
                  </a:lnTo>
                  <a:lnTo>
                    <a:pt x="32" y="32"/>
                  </a:lnTo>
                  <a:lnTo>
                    <a:pt x="769" y="32"/>
                  </a:lnTo>
                  <a:lnTo>
                    <a:pt x="769" y="7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54"/>
          <p:cNvSpPr/>
          <p:nvPr/>
        </p:nvSpPr>
        <p:spPr>
          <a:xfrm>
            <a:off x="3779100" y="3508207"/>
            <a:ext cx="457200" cy="463137"/>
          </a:xfrm>
          <a:custGeom>
            <a:rect b="b" l="l" r="r" t="t"/>
            <a:pathLst>
              <a:path extrusionOk="0" h="78" w="77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idx="1" type="body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nl-BE" sz="2000"/>
              <a:t>Werkgroepen kaderen binnen breder proces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Doel: Consensus rond data standaard gedragen door verschillende stakeholders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Proces en methode voor het ontwikkelen van een data standaard</a:t>
            </a:r>
            <a:endParaRPr sz="2000"/>
          </a:p>
        </p:txBody>
      </p:sp>
      <p:pic>
        <p:nvPicPr>
          <p:cNvPr id="480" name="Google Shape;48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nl-BE" sz="4800">
                <a:solidFill>
                  <a:schemeClr val="accent4"/>
                </a:solidFill>
              </a:rPr>
              <a:t>9</a:t>
            </a:r>
            <a:endParaRPr/>
          </a:p>
        </p:txBody>
      </p:sp>
      <p:sp>
        <p:nvSpPr>
          <p:cNvPr id="487" name="Google Shape;487;p73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nl-BE" sz="4800">
                <a:solidFill>
                  <a:schemeClr val="accent4"/>
                </a:solidFill>
              </a:rPr>
              <a:t>0</a:t>
            </a:r>
            <a:endParaRPr/>
          </a:p>
        </p:txBody>
      </p:sp>
      <p:sp>
        <p:nvSpPr>
          <p:cNvPr id="488" name="Google Shape;488;p73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>
                <a:solidFill>
                  <a:schemeClr val="accent4"/>
                </a:solidFill>
              </a:rPr>
              <a:t>15</a:t>
            </a:r>
            <a:endParaRPr/>
          </a:p>
        </p:txBody>
      </p:sp>
      <p:sp>
        <p:nvSpPr>
          <p:cNvPr id="489" name="Google Shape;489;p73"/>
          <p:cNvSpPr txBox="1"/>
          <p:nvPr/>
        </p:nvSpPr>
        <p:spPr>
          <a:xfrm>
            <a:off x="109010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Erkende standaarden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3"/>
          <p:cNvSpPr txBox="1"/>
          <p:nvPr/>
        </p:nvSpPr>
        <p:spPr>
          <a:xfrm>
            <a:off x="3766631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Kandidaat- standaarden</a:t>
            </a:r>
            <a:endParaRPr/>
          </a:p>
        </p:txBody>
      </p:sp>
      <p:sp>
        <p:nvSpPr>
          <p:cNvPr id="491" name="Google Shape;491;p73"/>
          <p:cNvSpPr txBox="1"/>
          <p:nvPr/>
        </p:nvSpPr>
        <p:spPr>
          <a:xfrm>
            <a:off x="644315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in ontwikkeling</a:t>
            </a:r>
            <a:endParaRPr/>
          </a:p>
        </p:txBody>
      </p:sp>
      <p:sp>
        <p:nvSpPr>
          <p:cNvPr id="492" name="Google Shape;492;p7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nl-BE" sz="3200"/>
              <a:t>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Doelgericht Di</a:t>
            </a:r>
            <a:r>
              <a:rPr b="1" lang="nl-BE" sz="3200"/>
              <a:t>gitaal Transformeren</a:t>
            </a:r>
            <a:endParaRPr/>
          </a:p>
        </p:txBody>
      </p:sp>
      <p:sp>
        <p:nvSpPr>
          <p:cNvPr id="499" name="Google Shape;499;p74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fmla="val 50000" name="adj"/>
            </a:avLst>
          </a:prstGeom>
          <a:solidFill>
            <a:srgbClr val="F0D70F"/>
          </a:solidFill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74"/>
          <p:cNvCxnSpPr/>
          <p:nvPr/>
        </p:nvCxnSpPr>
        <p:spPr>
          <a:xfrm>
            <a:off x="27526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501" name="Google Shape;501;p74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December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4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4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April</a:t>
            </a:r>
            <a:endParaRPr b="1"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505" name="Google Shape;505;p74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74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11" name="Google Shape;511;p74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4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1332093" y="15513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867257" y="13758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4"/>
          <p:cNvSpPr txBox="1"/>
          <p:nvPr/>
        </p:nvSpPr>
        <p:spPr>
          <a:xfrm>
            <a:off x="536175" y="4288450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516" name="Google Shape;516;p74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74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18" name="Google Shape;518;p74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519" name="Google Shape;519;p74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20" name="Google Shape;520;p74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521" name="Google Shape;521;p74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22" name="Google Shape;522;p74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4"/>
          <p:cNvSpPr/>
          <p:nvPr/>
        </p:nvSpPr>
        <p:spPr>
          <a:xfrm>
            <a:off x="1976050" y="2805375"/>
            <a:ext cx="714000" cy="4740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4"/>
          <p:cNvSpPr txBox="1"/>
          <p:nvPr/>
        </p:nvSpPr>
        <p:spPr>
          <a:xfrm>
            <a:off x="1615659" y="3749374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nl-BE" sz="1050" u="none" cap="none" strike="noStrike">
                <a:solidFill>
                  <a:srgbClr val="373636"/>
                </a:solidFill>
              </a:rPr>
              <a:t>V</a:t>
            </a:r>
            <a:r>
              <a:rPr b="1" lang="nl-BE" sz="1050">
                <a:solidFill>
                  <a:srgbClr val="373636"/>
                </a:solidFill>
              </a:rPr>
              <a:t>olgende werkgroep</a:t>
            </a:r>
            <a:endParaRPr b="1" i="0" sz="500" u="none" cap="none" strike="noStrike">
              <a:solidFill>
                <a:srgbClr val="373636"/>
              </a:solidFill>
            </a:endParaRPr>
          </a:p>
        </p:txBody>
      </p:sp>
      <p:sp>
        <p:nvSpPr>
          <p:cNvPr id="525" name="Google Shape;525;p74"/>
          <p:cNvSpPr/>
          <p:nvPr/>
        </p:nvSpPr>
        <p:spPr>
          <a:xfrm rot="10800000">
            <a:off x="2207646" y="3397763"/>
            <a:ext cx="2130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/>
        </p:nvSpPr>
        <p:spPr>
          <a:xfrm>
            <a:off x="1931458" y="2149872"/>
            <a:ext cx="528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4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data.vlaanderen.be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Datamodel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542" name="Google Shape;542;p77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543" name="Google Shape;543;p7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8"/>
          <p:cNvSpPr txBox="1"/>
          <p:nvPr/>
        </p:nvSpPr>
        <p:spPr>
          <a:xfrm>
            <a:off x="764600" y="1305200"/>
            <a:ext cx="68811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Eerste concepten zullen toegelicht worden op basis van de input uit </a:t>
            </a:r>
            <a:r>
              <a:rPr lang="nl-BE" sz="1100"/>
              <a:t>het voorgaande traject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nl-BE" sz="1100"/>
              <a:t>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8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Unified Modeling Language (UML)</a:t>
            </a:r>
            <a:endParaRPr b="1"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79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55" name="Google Shape;555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79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58" name="Google Shape;558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79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61" name="Google Shape;561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79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64" name="Google Shape;564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79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Concepten of klassen</a:t>
            </a:r>
            <a:endParaRPr b="1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80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80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80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80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5" name="Google Shape;575;p80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80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0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0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80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0" name="Google Shape;580;p80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80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nl-BE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0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83" name="Google Shape;583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80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86" name="Google Shape;586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80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89" name="Google Shape;589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80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92" name="Google Shape;592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80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Relaties</a:t>
            </a:r>
            <a:endParaRPr b="1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1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1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81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1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1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5" name="Google Shape;605;p81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606" name="Google Shape;606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81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609" name="Google Shape;609;p81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81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612" name="Google Shape;612;p81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81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15" name="Google Shape;615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81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1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1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1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81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2" name="Google Shape;622;p81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81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4" name="Google Shape;624;p81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5" name="Google Shape;625;p81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8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Attributie</a:t>
            </a:r>
            <a:endParaRPr b="1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312" name="Google Shape;312;p5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5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Geluid van het publiek is standaard </a:t>
            </a:r>
            <a:r>
              <a:rPr b="1" lang="nl-BE" sz="1600">
                <a:solidFill>
                  <a:srgbClr val="373636"/>
                </a:solidFill>
              </a:rPr>
              <a:t>gedempt</a:t>
            </a:r>
            <a:r>
              <a:rPr lang="nl-BE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317" name="Google Shape;317;p55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</a:rPr>
              <a:t>Gebruik het </a:t>
            </a:r>
            <a:r>
              <a:rPr b="1" lang="nl-BE" sz="1800">
                <a:solidFill>
                  <a:srgbClr val="FFFFFF"/>
                </a:solidFill>
              </a:rPr>
              <a:t>handje</a:t>
            </a:r>
            <a:r>
              <a:rPr lang="nl-BE" sz="1800">
                <a:solidFill>
                  <a:srgbClr val="FFFFFF"/>
                </a:solidFill>
              </a:rPr>
              <a:t> als je iets wilt zeggen.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600">
                <a:solidFill>
                  <a:srgbClr val="373636"/>
                </a:solidFill>
              </a:rPr>
              <a:t>J</a:t>
            </a:r>
            <a:r>
              <a:rPr b="1" lang="nl-BE" sz="1600">
                <a:solidFill>
                  <a:srgbClr val="373636"/>
                </a:solidFill>
              </a:rPr>
              <a:t>a/nee vragen</a:t>
            </a:r>
            <a:r>
              <a:rPr lang="nl-BE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descr="Help Question&#10;" id="320" name="Google Shape;320;p55"/>
          <p:cNvSpPr/>
          <p:nvPr/>
        </p:nvSpPr>
        <p:spPr>
          <a:xfrm>
            <a:off x="391805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321" name="Google Shape;321;p55"/>
          <p:cNvSpPr/>
          <p:nvPr/>
        </p:nvSpPr>
        <p:spPr>
          <a:xfrm>
            <a:off x="487790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 rotWithShape="1">
          <a:blip r:embed="rId5">
            <a:alphaModFix amt="76000"/>
          </a:blip>
          <a:srcRect b="13020" l="0" r="0" t="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idx="4294967295" type="title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1000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82"/>
          <p:cNvPicPr preferRelativeResize="0"/>
          <p:nvPr/>
        </p:nvPicPr>
        <p:blipFill rotWithShape="1">
          <a:blip r:embed="rId3">
            <a:alphaModFix/>
          </a:blip>
          <a:srcRect b="22226" l="954" r="688" t="1837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098" y="940700"/>
            <a:ext cx="7337802" cy="3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UML: Unified Modeling Language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/>
        </p:nvSpPr>
        <p:spPr>
          <a:xfrm>
            <a:off x="628650" y="273850"/>
            <a:ext cx="7704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</a:rPr>
              <a:t>UML: Unified Modeling Language</a:t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644" name="Google Shape;64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225" y="848425"/>
            <a:ext cx="3266099" cy="4125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5" name="Google Shape;645;p84"/>
          <p:cNvPicPr preferRelativeResize="0"/>
          <p:nvPr/>
        </p:nvPicPr>
        <p:blipFill rotWithShape="1">
          <a:blip r:embed="rId4">
            <a:alphaModFix/>
          </a:blip>
          <a:srcRect b="61312" l="27854" r="51145" t="15546"/>
          <a:stretch/>
        </p:blipFill>
        <p:spPr>
          <a:xfrm>
            <a:off x="1657625" y="1599125"/>
            <a:ext cx="2423051" cy="2179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Traject OSLO </a:t>
            </a:r>
            <a:endParaRPr b="1"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Doelgericht Digitaal Transformeren</a:t>
            </a:r>
            <a:endParaRPr b="1"/>
          </a:p>
        </p:txBody>
      </p:sp>
      <p:sp>
        <p:nvSpPr>
          <p:cNvPr id="657" name="Google Shape;657;p8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6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"/>
          <p:cNvSpPr/>
          <p:nvPr/>
        </p:nvSpPr>
        <p:spPr>
          <a:xfrm>
            <a:off x="5793975" y="2517875"/>
            <a:ext cx="3105000" cy="155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Datastandaarden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Standaardisering van data maakt informatie voor alle partijen toegankelijk.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Optimaliseren van hergebruik van data.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Digitale basisinfrastructuur.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Samenwerking wordt gestimuleerd.</a:t>
            </a:r>
            <a:endParaRPr/>
          </a:p>
        </p:txBody>
      </p:sp>
      <p:sp>
        <p:nvSpPr>
          <p:cNvPr id="664" name="Google Shape;664;p87"/>
          <p:cNvSpPr/>
          <p:nvPr/>
        </p:nvSpPr>
        <p:spPr>
          <a:xfrm>
            <a:off x="2352150" y="1341675"/>
            <a:ext cx="2280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Maatschappelijke meerwaarde</a:t>
            </a:r>
            <a:r>
              <a:rPr lang="nl-BE" sz="1000"/>
              <a:t> creëren door het stimuleren van </a:t>
            </a:r>
            <a:r>
              <a:rPr b="1" lang="nl-BE" sz="1000"/>
              <a:t>digitale innovatie</a:t>
            </a:r>
            <a:r>
              <a:rPr lang="nl-BE" sz="1000"/>
              <a:t>.</a:t>
            </a:r>
            <a:endParaRPr sz="1300"/>
          </a:p>
        </p:txBody>
      </p:sp>
      <p:sp>
        <p:nvSpPr>
          <p:cNvPr id="665" name="Google Shape;665;p87"/>
          <p:cNvSpPr/>
          <p:nvPr/>
        </p:nvSpPr>
        <p:spPr>
          <a:xfrm>
            <a:off x="684100" y="2572325"/>
            <a:ext cx="3290700" cy="14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Project Doelgericht Digitaal Transformeren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Verhogen cultuurparticipatie.</a:t>
            </a:r>
            <a:endParaRPr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Digitale innovatie stimuleren via samenwerking en verbreding.</a:t>
            </a:r>
            <a:endParaRPr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Open innovatie en marktbetrokkenheid.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Vraag en aanbod worden gekoppeld.</a:t>
            </a:r>
            <a:endParaRPr/>
          </a:p>
        </p:txBody>
      </p:sp>
      <p:sp>
        <p:nvSpPr>
          <p:cNvPr id="666" name="Google Shape;666;p8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Missie </a:t>
            </a:r>
            <a:r>
              <a:rPr b="1" lang="nl-BE" sz="3200"/>
              <a:t>OSLO Doelgericht Digitaal </a:t>
            </a:r>
            <a:r>
              <a:rPr b="1" lang="nl-BE" sz="3200"/>
              <a:t>Transformeren</a:t>
            </a:r>
            <a:endParaRPr/>
          </a:p>
        </p:txBody>
      </p:sp>
      <p:grpSp>
        <p:nvGrpSpPr>
          <p:cNvPr id="667" name="Google Shape;667;p87"/>
          <p:cNvGrpSpPr/>
          <p:nvPr/>
        </p:nvGrpSpPr>
        <p:grpSpPr>
          <a:xfrm>
            <a:off x="4545630" y="2915463"/>
            <a:ext cx="677529" cy="656101"/>
            <a:chOff x="3902075" y="1958975"/>
            <a:chExt cx="122238" cy="122238"/>
          </a:xfrm>
        </p:grpSpPr>
        <p:sp>
          <p:nvSpPr>
            <p:cNvPr id="668" name="Google Shape;668;p87"/>
            <p:cNvSpPr/>
            <p:nvPr/>
          </p:nvSpPr>
          <p:spPr>
            <a:xfrm>
              <a:off x="3949700" y="2006600"/>
              <a:ext cx="26988" cy="26988"/>
            </a:xfrm>
            <a:custGeom>
              <a:rect b="b" l="l" r="r" t="t"/>
              <a:pathLst>
                <a:path extrusionOk="0" h="128" w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3" y="64"/>
                  </a:moveTo>
                  <a:cubicBezTo>
                    <a:pt x="103" y="86"/>
                    <a:pt x="86" y="103"/>
                    <a:pt x="64" y="103"/>
                  </a:cubicBezTo>
                  <a:cubicBezTo>
                    <a:pt x="42" y="103"/>
                    <a:pt x="25" y="86"/>
                    <a:pt x="25" y="64"/>
                  </a:cubicBezTo>
                  <a:cubicBezTo>
                    <a:pt x="25" y="42"/>
                    <a:pt x="42" y="25"/>
                    <a:pt x="64" y="25"/>
                  </a:cubicBezTo>
                  <a:cubicBezTo>
                    <a:pt x="86" y="25"/>
                    <a:pt x="103" y="42"/>
                    <a:pt x="103" y="6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7"/>
            <p:cNvSpPr/>
            <p:nvPr/>
          </p:nvSpPr>
          <p:spPr>
            <a:xfrm>
              <a:off x="3922713" y="1979613"/>
              <a:ext cx="80963" cy="80963"/>
            </a:xfrm>
            <a:custGeom>
              <a:rect b="b" l="l" r="r" t="t"/>
              <a:pathLst>
                <a:path extrusionOk="0" h="382" w="382">
                  <a:moveTo>
                    <a:pt x="382" y="191"/>
                  </a:moveTo>
                  <a:cubicBezTo>
                    <a:pt x="382" y="140"/>
                    <a:pt x="362" y="92"/>
                    <a:pt x="326" y="56"/>
                  </a:cubicBezTo>
                  <a:cubicBezTo>
                    <a:pt x="290" y="20"/>
                    <a:pt x="242" y="0"/>
                    <a:pt x="191" y="0"/>
                  </a:cubicBezTo>
                  <a:cubicBezTo>
                    <a:pt x="140" y="0"/>
                    <a:pt x="92" y="20"/>
                    <a:pt x="56" y="56"/>
                  </a:cubicBezTo>
                  <a:cubicBezTo>
                    <a:pt x="20" y="92"/>
                    <a:pt x="0" y="140"/>
                    <a:pt x="0" y="191"/>
                  </a:cubicBezTo>
                  <a:cubicBezTo>
                    <a:pt x="0" y="237"/>
                    <a:pt x="17" y="282"/>
                    <a:pt x="48" y="317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65" y="334"/>
                    <a:pt x="65" y="334"/>
                    <a:pt x="65" y="334"/>
                  </a:cubicBezTo>
                  <a:cubicBezTo>
                    <a:pt x="100" y="365"/>
                    <a:pt x="145" y="382"/>
                    <a:pt x="191" y="382"/>
                  </a:cubicBezTo>
                  <a:cubicBezTo>
                    <a:pt x="237" y="382"/>
                    <a:pt x="282" y="365"/>
                    <a:pt x="317" y="334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66" y="349"/>
                    <a:pt x="366" y="349"/>
                    <a:pt x="366" y="349"/>
                  </a:cubicBezTo>
                  <a:cubicBezTo>
                    <a:pt x="367" y="349"/>
                    <a:pt x="367" y="349"/>
                    <a:pt x="367" y="349"/>
                  </a:cubicBezTo>
                  <a:cubicBezTo>
                    <a:pt x="334" y="317"/>
                    <a:pt x="334" y="317"/>
                    <a:pt x="334" y="317"/>
                  </a:cubicBezTo>
                  <a:cubicBezTo>
                    <a:pt x="365" y="282"/>
                    <a:pt x="382" y="237"/>
                    <a:pt x="382" y="191"/>
                  </a:cubicBezTo>
                  <a:close/>
                  <a:moveTo>
                    <a:pt x="357" y="191"/>
                  </a:moveTo>
                  <a:cubicBezTo>
                    <a:pt x="357" y="283"/>
                    <a:pt x="283" y="357"/>
                    <a:pt x="191" y="357"/>
                  </a:cubicBezTo>
                  <a:cubicBezTo>
                    <a:pt x="99" y="357"/>
                    <a:pt x="25" y="283"/>
                    <a:pt x="25" y="191"/>
                  </a:cubicBezTo>
                  <a:cubicBezTo>
                    <a:pt x="25" y="99"/>
                    <a:pt x="99" y="25"/>
                    <a:pt x="191" y="25"/>
                  </a:cubicBezTo>
                  <a:cubicBezTo>
                    <a:pt x="283" y="25"/>
                    <a:pt x="357" y="99"/>
                    <a:pt x="357" y="1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7"/>
            <p:cNvSpPr/>
            <p:nvPr/>
          </p:nvSpPr>
          <p:spPr>
            <a:xfrm>
              <a:off x="3935413" y="1992313"/>
              <a:ext cx="55563" cy="55563"/>
            </a:xfrm>
            <a:custGeom>
              <a:rect b="b" l="l" r="r" t="t"/>
              <a:pathLst>
                <a:path extrusionOk="0" h="254" w="254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0"/>
                    <a:pt x="127" y="0"/>
                  </a:cubicBezTo>
                  <a:close/>
                  <a:moveTo>
                    <a:pt x="230" y="127"/>
                  </a:moveTo>
                  <a:cubicBezTo>
                    <a:pt x="230" y="184"/>
                    <a:pt x="184" y="230"/>
                    <a:pt x="127" y="230"/>
                  </a:cubicBezTo>
                  <a:cubicBezTo>
                    <a:pt x="70" y="230"/>
                    <a:pt x="24" y="184"/>
                    <a:pt x="24" y="127"/>
                  </a:cubicBezTo>
                  <a:cubicBezTo>
                    <a:pt x="24" y="70"/>
                    <a:pt x="70" y="24"/>
                    <a:pt x="127" y="24"/>
                  </a:cubicBezTo>
                  <a:cubicBezTo>
                    <a:pt x="184" y="24"/>
                    <a:pt x="230" y="70"/>
                    <a:pt x="230" y="1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7"/>
            <p:cNvSpPr/>
            <p:nvPr/>
          </p:nvSpPr>
          <p:spPr>
            <a:xfrm>
              <a:off x="3902075" y="1958975"/>
              <a:ext cx="122238" cy="122238"/>
            </a:xfrm>
            <a:custGeom>
              <a:rect b="b" l="l" r="r" t="t"/>
              <a:pathLst>
                <a:path extrusionOk="0" h="77" w="77">
                  <a:moveTo>
                    <a:pt x="0" y="0"/>
                  </a:moveTo>
                  <a:lnTo>
                    <a:pt x="0" y="77"/>
                  </a:lnTo>
                  <a:lnTo>
                    <a:pt x="77" y="77"/>
                  </a:lnTo>
                  <a:lnTo>
                    <a:pt x="77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2" name="Google Shape;672;p87"/>
          <p:cNvCxnSpPr>
            <a:stCxn id="665" idx="3"/>
          </p:cNvCxnSpPr>
          <p:nvPr/>
        </p:nvCxnSpPr>
        <p:spPr>
          <a:xfrm>
            <a:off x="3974800" y="3294425"/>
            <a:ext cx="56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>
            <a:off x="5223150" y="3294425"/>
            <a:ext cx="56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87"/>
          <p:cNvCxnSpPr/>
          <p:nvPr/>
        </p:nvCxnSpPr>
        <p:spPr>
          <a:xfrm>
            <a:off x="4144400" y="2094400"/>
            <a:ext cx="4959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87"/>
          <p:cNvSpPr/>
          <p:nvPr/>
        </p:nvSpPr>
        <p:spPr>
          <a:xfrm>
            <a:off x="5223150" y="1341675"/>
            <a:ext cx="21060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Focus op </a:t>
            </a:r>
            <a:r>
              <a:rPr b="1" lang="nl-BE" sz="1000"/>
              <a:t>aanbod </a:t>
            </a:r>
            <a:r>
              <a:rPr lang="nl-BE" sz="1000"/>
              <a:t>o</a:t>
            </a:r>
            <a:r>
              <a:rPr lang="nl-BE" sz="1000"/>
              <a:t>m meerwaarde te realiseren.</a:t>
            </a:r>
            <a:endParaRPr sz="1300"/>
          </a:p>
        </p:txBody>
      </p:sp>
      <p:cxnSp>
        <p:nvCxnSpPr>
          <p:cNvPr id="676" name="Google Shape;676;p87"/>
          <p:cNvCxnSpPr/>
          <p:nvPr/>
        </p:nvCxnSpPr>
        <p:spPr>
          <a:xfrm flipH="1">
            <a:off x="5113950" y="2094400"/>
            <a:ext cx="4884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87"/>
          <p:cNvSpPr/>
          <p:nvPr/>
        </p:nvSpPr>
        <p:spPr>
          <a:xfrm>
            <a:off x="2894400" y="4310825"/>
            <a:ext cx="1677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Bestaande standaarden: OSLO Cultureel Erfgoed, SIMEC-Event, ...</a:t>
            </a:r>
            <a:endParaRPr sz="1000"/>
          </a:p>
        </p:txBody>
      </p:sp>
      <p:cxnSp>
        <p:nvCxnSpPr>
          <p:cNvPr id="678" name="Google Shape;678;p87"/>
          <p:cNvCxnSpPr/>
          <p:nvPr/>
        </p:nvCxnSpPr>
        <p:spPr>
          <a:xfrm flipH="1">
            <a:off x="3689000" y="3578450"/>
            <a:ext cx="951300" cy="7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87"/>
          <p:cNvSpPr/>
          <p:nvPr/>
        </p:nvSpPr>
        <p:spPr>
          <a:xfrm>
            <a:off x="4974425" y="4310250"/>
            <a:ext cx="16776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Toekomstige trajecten: OSLO Infrastructuur, ...</a:t>
            </a:r>
            <a:endParaRPr sz="1000"/>
          </a:p>
        </p:txBody>
      </p:sp>
      <p:cxnSp>
        <p:nvCxnSpPr>
          <p:cNvPr id="680" name="Google Shape;680;p87"/>
          <p:cNvCxnSpPr>
            <a:endCxn id="679" idx="0"/>
          </p:cNvCxnSpPr>
          <p:nvPr/>
        </p:nvCxnSpPr>
        <p:spPr>
          <a:xfrm>
            <a:off x="5113925" y="3574650"/>
            <a:ext cx="699300" cy="7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88"/>
          <p:cNvPicPr preferRelativeResize="0"/>
          <p:nvPr/>
        </p:nvPicPr>
        <p:blipFill rotWithShape="1">
          <a:blip r:embed="rId3">
            <a:alphaModFix/>
          </a:blip>
          <a:srcRect b="0" l="12817" r="16331" t="0"/>
          <a:stretch/>
        </p:blipFill>
        <p:spPr>
          <a:xfrm>
            <a:off x="7867187" y="2442463"/>
            <a:ext cx="939499" cy="7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99" y="3426625"/>
            <a:ext cx="1492200" cy="58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548525"/>
            <a:ext cx="1299826" cy="4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50" y="3382850"/>
            <a:ext cx="817900" cy="6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8"/>
          <p:cNvPicPr preferRelativeResize="0"/>
          <p:nvPr/>
        </p:nvPicPr>
        <p:blipFill rotWithShape="1">
          <a:blip r:embed="rId7">
            <a:alphaModFix/>
          </a:blip>
          <a:srcRect b="60087" l="0" r="0" t="0"/>
          <a:stretch/>
        </p:blipFill>
        <p:spPr>
          <a:xfrm>
            <a:off x="2964600" y="2554204"/>
            <a:ext cx="1110200" cy="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7425" y="1584923"/>
            <a:ext cx="1110200" cy="45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8759" y="3345163"/>
            <a:ext cx="744850" cy="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5475" y="2575112"/>
            <a:ext cx="817900" cy="51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2429" y="1452949"/>
            <a:ext cx="5367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8"/>
          <p:cNvPicPr preferRelativeResize="0"/>
          <p:nvPr/>
        </p:nvPicPr>
        <p:blipFill rotWithShape="1">
          <a:blip r:embed="rId12">
            <a:alphaModFix/>
          </a:blip>
          <a:srcRect b="37893" l="32859" r="32579" t="36928"/>
          <a:stretch/>
        </p:blipFill>
        <p:spPr>
          <a:xfrm>
            <a:off x="6281049" y="3496831"/>
            <a:ext cx="1154376" cy="44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7750" y="1636525"/>
            <a:ext cx="1293500" cy="3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8"/>
          <p:cNvPicPr preferRelativeResize="0"/>
          <p:nvPr/>
        </p:nvPicPr>
        <p:blipFill rotWithShape="1">
          <a:blip r:embed="rId14">
            <a:alphaModFix/>
          </a:blip>
          <a:srcRect b="37925" l="12028" r="7888" t="35720"/>
          <a:stretch/>
        </p:blipFill>
        <p:spPr>
          <a:xfrm>
            <a:off x="905174" y="2504934"/>
            <a:ext cx="1558650" cy="3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8"/>
          <p:cNvSpPr txBox="1"/>
          <p:nvPr/>
        </p:nvSpPr>
        <p:spPr>
          <a:xfrm>
            <a:off x="7932425" y="3448200"/>
            <a:ext cx="7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3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b="1"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8" name="Google Shape;698;p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26751" y="1533250"/>
            <a:ext cx="1110199" cy="5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24227" y="2728045"/>
            <a:ext cx="1492198" cy="28561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Brede groep aan betrokken partijen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"/>
          <p:cNvSpPr/>
          <p:nvPr/>
        </p:nvSpPr>
        <p:spPr>
          <a:xfrm>
            <a:off x="5051600" y="3294675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Aanbieders werken niet enkel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één-op-één</a:t>
            </a:r>
            <a:endParaRPr sz="1200"/>
          </a:p>
        </p:txBody>
      </p:sp>
      <p:sp>
        <p:nvSpPr>
          <p:cNvPr id="706" name="Google Shape;706;p89"/>
          <p:cNvSpPr/>
          <p:nvPr/>
        </p:nvSpPr>
        <p:spPr>
          <a:xfrm>
            <a:off x="5051600" y="215870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Identiteit van het lokale binnen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de culturele sector bewaren</a:t>
            </a:r>
            <a:endParaRPr sz="1200"/>
          </a:p>
        </p:txBody>
      </p:sp>
      <p:sp>
        <p:nvSpPr>
          <p:cNvPr id="707" name="Google Shape;707;p89"/>
          <p:cNvSpPr/>
          <p:nvPr/>
        </p:nvSpPr>
        <p:spPr>
          <a:xfrm>
            <a:off x="1128900" y="330525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Standaardisatie moet in samen-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spraak met de sector, niet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opgelegd van bovenaf</a:t>
            </a:r>
            <a:endParaRPr sz="1200"/>
          </a:p>
        </p:txBody>
      </p:sp>
      <p:sp>
        <p:nvSpPr>
          <p:cNvPr id="708" name="Google Shape;708;p89"/>
          <p:cNvSpPr/>
          <p:nvPr/>
        </p:nvSpPr>
        <p:spPr>
          <a:xfrm>
            <a:off x="1128900" y="215870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Concurrerende aanbieders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twijfelachtig t.o.v. informatie delen</a:t>
            </a:r>
            <a:endParaRPr sz="1200"/>
          </a:p>
        </p:txBody>
      </p:sp>
      <p:sp>
        <p:nvSpPr>
          <p:cNvPr id="709" name="Google Shape;709;p89"/>
          <p:cNvSpPr/>
          <p:nvPr/>
        </p:nvSpPr>
        <p:spPr>
          <a:xfrm>
            <a:off x="5051600" y="1022725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Hoe data delen langs de kant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van de participant? GDPR?</a:t>
            </a:r>
            <a:endParaRPr sz="1200"/>
          </a:p>
        </p:txBody>
      </p:sp>
      <p:sp>
        <p:nvSpPr>
          <p:cNvPr id="710" name="Google Shape;710;p89"/>
          <p:cNvSpPr/>
          <p:nvPr/>
        </p:nvSpPr>
        <p:spPr>
          <a:xfrm>
            <a:off x="1128900" y="101215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Hybride activiteiten: aanbieder en participant samen</a:t>
            </a:r>
            <a:endParaRPr sz="1200"/>
          </a:p>
        </p:txBody>
      </p:sp>
      <p:sp>
        <p:nvSpPr>
          <p:cNvPr id="711" name="Google Shape;711;p8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B</a:t>
            </a:r>
            <a:r>
              <a:rPr b="1" lang="nl-BE" sz="3200"/>
              <a:t>ezorgdheden</a:t>
            </a:r>
            <a:endParaRPr/>
          </a:p>
        </p:txBody>
      </p:sp>
      <p:sp>
        <p:nvSpPr>
          <p:cNvPr descr="Half Right&#10;" id="712" name="Google Shape;712;p89"/>
          <p:cNvSpPr/>
          <p:nvPr/>
        </p:nvSpPr>
        <p:spPr>
          <a:xfrm>
            <a:off x="3611834" y="1257534"/>
            <a:ext cx="484632" cy="48463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6"/>
                  <a:pt x="45" y="200"/>
                  <a:pt x="100" y="200"/>
                </a:cubicBezTo>
                <a:cubicBezTo>
                  <a:pt x="155" y="200"/>
                  <a:pt x="200" y="156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lnTo>
                  <a:pt x="100" y="1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elp Question&#10;" id="713" name="Google Shape;713;p89"/>
          <p:cNvSpPr/>
          <p:nvPr/>
        </p:nvSpPr>
        <p:spPr>
          <a:xfrm>
            <a:off x="3613643" y="2430769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udience&#10;" id="714" name="Google Shape;714;p89"/>
          <p:cNvSpPr/>
          <p:nvPr/>
        </p:nvSpPr>
        <p:spPr>
          <a:xfrm>
            <a:off x="3611831" y="3534013"/>
            <a:ext cx="573088" cy="479425"/>
          </a:xfrm>
          <a:custGeom>
            <a:rect b="b" l="l" r="r" t="t"/>
            <a:pathLst>
              <a:path extrusionOk="0" h="200" w="239">
                <a:moveTo>
                  <a:pt x="68" y="15"/>
                </a:moveTo>
                <a:cubicBezTo>
                  <a:pt x="87" y="15"/>
                  <a:pt x="103" y="30"/>
                  <a:pt x="103" y="49"/>
                </a:cubicBezTo>
                <a:cubicBezTo>
                  <a:pt x="103" y="68"/>
                  <a:pt x="87" y="84"/>
                  <a:pt x="68" y="84"/>
                </a:cubicBezTo>
                <a:cubicBezTo>
                  <a:pt x="49" y="84"/>
                  <a:pt x="33" y="68"/>
                  <a:pt x="33" y="49"/>
                </a:cubicBezTo>
                <a:cubicBezTo>
                  <a:pt x="33" y="30"/>
                  <a:pt x="49" y="15"/>
                  <a:pt x="68" y="15"/>
                </a:cubicBezTo>
                <a:moveTo>
                  <a:pt x="68" y="99"/>
                </a:moveTo>
                <a:cubicBezTo>
                  <a:pt x="95" y="99"/>
                  <a:pt x="118" y="77"/>
                  <a:pt x="118" y="49"/>
                </a:cubicBezTo>
                <a:cubicBezTo>
                  <a:pt x="118" y="22"/>
                  <a:pt x="95" y="0"/>
                  <a:pt x="68" y="0"/>
                </a:cubicBezTo>
                <a:cubicBezTo>
                  <a:pt x="41" y="0"/>
                  <a:pt x="18" y="22"/>
                  <a:pt x="18" y="49"/>
                </a:cubicBezTo>
                <a:cubicBezTo>
                  <a:pt x="18" y="77"/>
                  <a:pt x="41" y="99"/>
                  <a:pt x="68" y="99"/>
                </a:cubicBezTo>
                <a:moveTo>
                  <a:pt x="187" y="61"/>
                </a:moveTo>
                <a:cubicBezTo>
                  <a:pt x="201" y="61"/>
                  <a:pt x="211" y="72"/>
                  <a:pt x="211" y="85"/>
                </a:cubicBezTo>
                <a:cubicBezTo>
                  <a:pt x="211" y="98"/>
                  <a:pt x="201" y="109"/>
                  <a:pt x="187" y="109"/>
                </a:cubicBezTo>
                <a:cubicBezTo>
                  <a:pt x="174" y="109"/>
                  <a:pt x="163" y="98"/>
                  <a:pt x="163" y="85"/>
                </a:cubicBezTo>
                <a:cubicBezTo>
                  <a:pt x="163" y="72"/>
                  <a:pt x="174" y="61"/>
                  <a:pt x="187" y="61"/>
                </a:cubicBezTo>
                <a:moveTo>
                  <a:pt x="187" y="124"/>
                </a:moveTo>
                <a:cubicBezTo>
                  <a:pt x="209" y="124"/>
                  <a:pt x="226" y="107"/>
                  <a:pt x="226" y="85"/>
                </a:cubicBezTo>
                <a:cubicBezTo>
                  <a:pt x="226" y="64"/>
                  <a:pt x="209" y="46"/>
                  <a:pt x="187" y="46"/>
                </a:cubicBezTo>
                <a:cubicBezTo>
                  <a:pt x="166" y="46"/>
                  <a:pt x="148" y="64"/>
                  <a:pt x="148" y="85"/>
                </a:cubicBezTo>
                <a:cubicBezTo>
                  <a:pt x="148" y="107"/>
                  <a:pt x="166" y="124"/>
                  <a:pt x="187" y="124"/>
                </a:cubicBezTo>
                <a:moveTo>
                  <a:pt x="224" y="185"/>
                </a:moveTo>
                <a:cubicBezTo>
                  <a:pt x="143" y="185"/>
                  <a:pt x="143" y="185"/>
                  <a:pt x="143" y="185"/>
                </a:cubicBezTo>
                <a:cubicBezTo>
                  <a:pt x="143" y="159"/>
                  <a:pt x="143" y="159"/>
                  <a:pt x="143" y="159"/>
                </a:cubicBezTo>
                <a:cubicBezTo>
                  <a:pt x="167" y="149"/>
                  <a:pt x="200" y="149"/>
                  <a:pt x="224" y="159"/>
                </a:cubicBezTo>
                <a:lnTo>
                  <a:pt x="224" y="185"/>
                </a:lnTo>
                <a:close/>
                <a:moveTo>
                  <a:pt x="128" y="185"/>
                </a:moveTo>
                <a:cubicBezTo>
                  <a:pt x="15" y="185"/>
                  <a:pt x="15" y="185"/>
                  <a:pt x="15" y="18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48" y="132"/>
                  <a:pt x="94" y="132"/>
                  <a:pt x="128" y="147"/>
                </a:cubicBezTo>
                <a:cubicBezTo>
                  <a:pt x="128" y="150"/>
                  <a:pt x="128" y="150"/>
                  <a:pt x="128" y="150"/>
                </a:cubicBezTo>
                <a:lnTo>
                  <a:pt x="128" y="185"/>
                </a:lnTo>
                <a:close/>
                <a:moveTo>
                  <a:pt x="234" y="148"/>
                </a:moveTo>
                <a:cubicBezTo>
                  <a:pt x="208" y="135"/>
                  <a:pt x="171" y="134"/>
                  <a:pt x="143" y="143"/>
                </a:cubicBezTo>
                <a:cubicBezTo>
                  <a:pt x="143" y="137"/>
                  <a:pt x="143" y="137"/>
                  <a:pt x="143" y="137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99" y="116"/>
                  <a:pt x="43" y="116"/>
                  <a:pt x="4" y="13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200"/>
                  <a:pt x="0" y="200"/>
                  <a:pt x="0" y="200"/>
                </a:cubicBezTo>
                <a:cubicBezTo>
                  <a:pt x="128" y="200"/>
                  <a:pt x="128" y="200"/>
                  <a:pt x="128" y="200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39" y="200"/>
                  <a:pt x="239" y="200"/>
                  <a:pt x="239" y="200"/>
                </a:cubicBezTo>
                <a:cubicBezTo>
                  <a:pt x="239" y="150"/>
                  <a:pt x="239" y="150"/>
                  <a:pt x="239" y="150"/>
                </a:cubicBezTo>
                <a:lnTo>
                  <a:pt x="234" y="1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onvert&#10;" id="715" name="Google Shape;715;p89"/>
          <p:cNvSpPr/>
          <p:nvPr/>
        </p:nvSpPr>
        <p:spPr>
          <a:xfrm>
            <a:off x="7433213" y="1458544"/>
            <a:ext cx="479425" cy="328613"/>
          </a:xfrm>
          <a:custGeom>
            <a:rect b="b" l="l" r="r" t="t"/>
            <a:pathLst>
              <a:path extrusionOk="0" h="207" w="302">
                <a:moveTo>
                  <a:pt x="92" y="0"/>
                </a:moveTo>
                <a:lnTo>
                  <a:pt x="8" y="85"/>
                </a:lnTo>
                <a:lnTo>
                  <a:pt x="302" y="85"/>
                </a:lnTo>
                <a:lnTo>
                  <a:pt x="302" y="67"/>
                </a:lnTo>
                <a:lnTo>
                  <a:pt x="53" y="67"/>
                </a:lnTo>
                <a:lnTo>
                  <a:pt x="106" y="14"/>
                </a:lnTo>
                <a:lnTo>
                  <a:pt x="92" y="0"/>
                </a:lnTo>
                <a:close/>
                <a:moveTo>
                  <a:pt x="0" y="123"/>
                </a:moveTo>
                <a:lnTo>
                  <a:pt x="0" y="142"/>
                </a:lnTo>
                <a:lnTo>
                  <a:pt x="249" y="142"/>
                </a:lnTo>
                <a:lnTo>
                  <a:pt x="196" y="194"/>
                </a:lnTo>
                <a:lnTo>
                  <a:pt x="210" y="207"/>
                </a:lnTo>
                <a:lnTo>
                  <a:pt x="294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erson&#10;" id="716" name="Google Shape;716;p89"/>
          <p:cNvSpPr/>
          <p:nvPr/>
        </p:nvSpPr>
        <p:spPr>
          <a:xfrm>
            <a:off x="7420525" y="2510663"/>
            <a:ext cx="504825" cy="428625"/>
          </a:xfrm>
          <a:custGeom>
            <a:rect b="b" l="l" r="r" t="t"/>
            <a:pathLst>
              <a:path extrusionOk="0" h="178" w="210">
                <a:moveTo>
                  <a:pt x="201" y="150"/>
                </a:moveTo>
                <a:cubicBezTo>
                  <a:pt x="184" y="127"/>
                  <a:pt x="148" y="112"/>
                  <a:pt x="105" y="112"/>
                </a:cubicBezTo>
                <a:cubicBezTo>
                  <a:pt x="62" y="112"/>
                  <a:pt x="26" y="127"/>
                  <a:pt x="9" y="150"/>
                </a:cubicBezTo>
                <a:cubicBezTo>
                  <a:pt x="0" y="161"/>
                  <a:pt x="8" y="178"/>
                  <a:pt x="23" y="178"/>
                </a:cubicBezTo>
                <a:cubicBezTo>
                  <a:pt x="187" y="178"/>
                  <a:pt x="187" y="178"/>
                  <a:pt x="187" y="178"/>
                </a:cubicBezTo>
                <a:cubicBezTo>
                  <a:pt x="202" y="178"/>
                  <a:pt x="210" y="161"/>
                  <a:pt x="201" y="150"/>
                </a:cubicBezTo>
                <a:close/>
                <a:moveTo>
                  <a:pt x="105" y="81"/>
                </a:moveTo>
                <a:cubicBezTo>
                  <a:pt x="127" y="81"/>
                  <a:pt x="146" y="63"/>
                  <a:pt x="146" y="40"/>
                </a:cubicBezTo>
                <a:cubicBezTo>
                  <a:pt x="146" y="18"/>
                  <a:pt x="127" y="0"/>
                  <a:pt x="105" y="0"/>
                </a:cubicBezTo>
                <a:cubicBezTo>
                  <a:pt x="83" y="0"/>
                  <a:pt x="64" y="18"/>
                  <a:pt x="64" y="40"/>
                </a:cubicBezTo>
                <a:cubicBezTo>
                  <a:pt x="64" y="63"/>
                  <a:pt x="83" y="81"/>
                  <a:pt x="105" y="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amera&#10;" id="717" name="Google Shape;717;p89"/>
          <p:cNvSpPr/>
          <p:nvPr/>
        </p:nvSpPr>
        <p:spPr>
          <a:xfrm>
            <a:off x="7385588" y="3620081"/>
            <a:ext cx="574675" cy="477838"/>
          </a:xfrm>
          <a:custGeom>
            <a:rect b="b" l="l" r="r" t="t"/>
            <a:pathLst>
              <a:path extrusionOk="0" h="200" w="240">
                <a:moveTo>
                  <a:pt x="161" y="0"/>
                </a:moveTo>
                <a:cubicBezTo>
                  <a:pt x="79" y="0"/>
                  <a:pt x="79" y="0"/>
                  <a:pt x="79" y="0"/>
                </a:cubicBezTo>
                <a:cubicBezTo>
                  <a:pt x="75" y="0"/>
                  <a:pt x="72" y="2"/>
                  <a:pt x="70" y="4"/>
                </a:cubicBezTo>
                <a:cubicBezTo>
                  <a:pt x="45" y="40"/>
                  <a:pt x="45" y="40"/>
                  <a:pt x="4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6" y="40"/>
                  <a:pt x="0" y="47"/>
                  <a:pt x="0" y="5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3"/>
                  <a:pt x="6" y="200"/>
                  <a:pt x="15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33" y="200"/>
                  <a:pt x="240" y="193"/>
                  <a:pt x="240" y="18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47"/>
                  <a:pt x="233" y="40"/>
                  <a:pt x="225" y="40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7" y="2"/>
                  <a:pt x="164" y="0"/>
                  <a:pt x="161" y="0"/>
                </a:cubicBezTo>
                <a:close/>
                <a:moveTo>
                  <a:pt x="158" y="15"/>
                </a:moveTo>
                <a:cubicBezTo>
                  <a:pt x="182" y="49"/>
                  <a:pt x="182" y="49"/>
                  <a:pt x="182" y="49"/>
                </a:cubicBezTo>
                <a:cubicBezTo>
                  <a:pt x="186" y="55"/>
                  <a:pt x="186" y="55"/>
                  <a:pt x="186" y="55"/>
                </a:cubicBezTo>
                <a:cubicBezTo>
                  <a:pt x="194" y="55"/>
                  <a:pt x="194" y="55"/>
                  <a:pt x="194" y="55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15" y="185"/>
                  <a:pt x="15" y="185"/>
                  <a:pt x="15" y="185"/>
                </a:cubicBezTo>
                <a:cubicBezTo>
                  <a:pt x="15" y="55"/>
                  <a:pt x="15" y="55"/>
                  <a:pt x="1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7" y="49"/>
                  <a:pt x="57" y="49"/>
                  <a:pt x="57" y="49"/>
                </a:cubicBezTo>
                <a:cubicBezTo>
                  <a:pt x="81" y="15"/>
                  <a:pt x="81" y="15"/>
                  <a:pt x="81" y="15"/>
                </a:cubicBezTo>
                <a:lnTo>
                  <a:pt x="158" y="15"/>
                </a:lnTo>
                <a:close/>
                <a:moveTo>
                  <a:pt x="120" y="143"/>
                </a:moveTo>
                <a:cubicBezTo>
                  <a:pt x="99" y="143"/>
                  <a:pt x="82" y="126"/>
                  <a:pt x="82" y="105"/>
                </a:cubicBezTo>
                <a:cubicBezTo>
                  <a:pt x="82" y="84"/>
                  <a:pt x="99" y="68"/>
                  <a:pt x="120" y="68"/>
                </a:cubicBezTo>
                <a:cubicBezTo>
                  <a:pt x="140" y="68"/>
                  <a:pt x="157" y="84"/>
                  <a:pt x="157" y="105"/>
                </a:cubicBezTo>
                <a:cubicBezTo>
                  <a:pt x="157" y="126"/>
                  <a:pt x="140" y="143"/>
                  <a:pt x="120" y="143"/>
                </a:cubicBezTo>
                <a:close/>
                <a:moveTo>
                  <a:pt x="120" y="83"/>
                </a:moveTo>
                <a:cubicBezTo>
                  <a:pt x="107" y="83"/>
                  <a:pt x="97" y="93"/>
                  <a:pt x="97" y="105"/>
                </a:cubicBezTo>
                <a:cubicBezTo>
                  <a:pt x="97" y="118"/>
                  <a:pt x="107" y="128"/>
                  <a:pt x="120" y="128"/>
                </a:cubicBezTo>
                <a:cubicBezTo>
                  <a:pt x="132" y="128"/>
                  <a:pt x="142" y="118"/>
                  <a:pt x="142" y="105"/>
                </a:cubicBezTo>
                <a:cubicBezTo>
                  <a:pt x="142" y="93"/>
                  <a:pt x="132" y="83"/>
                  <a:pt x="120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Modules en features scope</a:t>
            </a:r>
            <a:endParaRPr/>
          </a:p>
        </p:txBody>
      </p:sp>
      <p:sp>
        <p:nvSpPr>
          <p:cNvPr id="723" name="Google Shape;723;p90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5" y="1074775"/>
            <a:ext cx="7770124" cy="35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1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5" y="57100"/>
            <a:ext cx="5686476" cy="50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1"/>
          <p:cNvSpPr txBox="1"/>
          <p:nvPr/>
        </p:nvSpPr>
        <p:spPr>
          <a:xfrm>
            <a:off x="243826" y="2664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100"/>
              <a:t>Informatiemodel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azon.com : Neewer 12''X11''/30cm X 27cm Wooden Director's Film Movie  Slateboard Clapper Board : Camera &amp; Photo" id="330" name="Google Shape;3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2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Voorstelling use cases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737" name="Google Shape;737;p9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2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3"/>
          <p:cNvSpPr txBox="1"/>
          <p:nvPr>
            <p:ph idx="1" type="body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287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lang="nl-BE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per doelgroep</a:t>
            </a:r>
            <a:endParaRPr/>
          </a:p>
        </p:txBody>
      </p:sp>
      <p:sp>
        <p:nvSpPr>
          <p:cNvPr id="750" name="Google Shape;750;p94"/>
          <p:cNvSpPr/>
          <p:nvPr/>
        </p:nvSpPr>
        <p:spPr>
          <a:xfrm>
            <a:off x="1106725" y="2525375"/>
            <a:ext cx="19155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Participant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cultuurconsument</a:t>
            </a:r>
            <a:endParaRPr sz="1200"/>
          </a:p>
        </p:txBody>
      </p:sp>
      <p:sp>
        <p:nvSpPr>
          <p:cNvPr id="751" name="Google Shape;751;p94"/>
          <p:cNvSpPr/>
          <p:nvPr/>
        </p:nvSpPr>
        <p:spPr>
          <a:xfrm>
            <a:off x="3614250" y="2525375"/>
            <a:ext cx="19155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Aanbieder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cultuurproducent</a:t>
            </a:r>
            <a:endParaRPr sz="1200"/>
          </a:p>
        </p:txBody>
      </p:sp>
      <p:sp>
        <p:nvSpPr>
          <p:cNvPr id="752" name="Google Shape;752;p94"/>
          <p:cNvSpPr/>
          <p:nvPr/>
        </p:nvSpPr>
        <p:spPr>
          <a:xfrm>
            <a:off x="6121775" y="2525375"/>
            <a:ext cx="2121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Data-afnemers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culturele en private sector</a:t>
            </a:r>
            <a:endParaRPr sz="1200"/>
          </a:p>
        </p:txBody>
      </p:sp>
      <p:sp>
        <p:nvSpPr>
          <p:cNvPr descr="View&#10;" id="753" name="Google Shape;753;p94"/>
          <p:cNvSpPr/>
          <p:nvPr/>
        </p:nvSpPr>
        <p:spPr>
          <a:xfrm>
            <a:off x="1806075" y="1953025"/>
            <a:ext cx="516800" cy="406287"/>
          </a:xfrm>
          <a:custGeom>
            <a:rect b="b" l="l" r="r" t="t"/>
            <a:pathLst>
              <a:path extrusionOk="0" h="158" w="200">
                <a:moveTo>
                  <a:pt x="147" y="26"/>
                </a:moveTo>
                <a:cubicBezTo>
                  <a:pt x="121" y="0"/>
                  <a:pt x="79" y="0"/>
                  <a:pt x="53" y="26"/>
                </a:cubicBezTo>
                <a:cubicBezTo>
                  <a:pt x="0" y="79"/>
                  <a:pt x="0" y="79"/>
                  <a:pt x="0" y="79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79" y="158"/>
                  <a:pt x="121" y="158"/>
                  <a:pt x="147" y="132"/>
                </a:cubicBezTo>
                <a:cubicBezTo>
                  <a:pt x="200" y="79"/>
                  <a:pt x="200" y="79"/>
                  <a:pt x="200" y="79"/>
                </a:cubicBezTo>
                <a:lnTo>
                  <a:pt x="147" y="26"/>
                </a:lnTo>
                <a:close/>
                <a:moveTo>
                  <a:pt x="100" y="126"/>
                </a:moveTo>
                <a:cubicBezTo>
                  <a:pt x="74" y="126"/>
                  <a:pt x="52" y="105"/>
                  <a:pt x="52" y="79"/>
                </a:cubicBezTo>
                <a:cubicBezTo>
                  <a:pt x="52" y="53"/>
                  <a:pt x="74" y="32"/>
                  <a:pt x="100" y="32"/>
                </a:cubicBezTo>
                <a:cubicBezTo>
                  <a:pt x="126" y="32"/>
                  <a:pt x="147" y="53"/>
                  <a:pt x="147" y="79"/>
                </a:cubicBezTo>
                <a:cubicBezTo>
                  <a:pt x="147" y="105"/>
                  <a:pt x="126" y="126"/>
                  <a:pt x="100" y="126"/>
                </a:cubicBezTo>
                <a:close/>
                <a:moveTo>
                  <a:pt x="100" y="48"/>
                </a:moveTo>
                <a:cubicBezTo>
                  <a:pt x="100" y="79"/>
                  <a:pt x="100" y="79"/>
                  <a:pt x="100" y="79"/>
                </a:cubicBezTo>
                <a:cubicBezTo>
                  <a:pt x="78" y="57"/>
                  <a:pt x="78" y="57"/>
                  <a:pt x="78" y="57"/>
                </a:cubicBezTo>
                <a:cubicBezTo>
                  <a:pt x="73" y="63"/>
                  <a:pt x="69" y="70"/>
                  <a:pt x="69" y="79"/>
                </a:cubicBezTo>
                <a:cubicBezTo>
                  <a:pt x="69" y="96"/>
                  <a:pt x="83" y="110"/>
                  <a:pt x="100" y="110"/>
                </a:cubicBezTo>
                <a:cubicBezTo>
                  <a:pt x="117" y="110"/>
                  <a:pt x="131" y="96"/>
                  <a:pt x="131" y="79"/>
                </a:cubicBezTo>
                <a:cubicBezTo>
                  <a:pt x="131" y="62"/>
                  <a:pt x="117" y="48"/>
                  <a:pt x="100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load&#10;" id="754" name="Google Shape;754;p94"/>
          <p:cNvSpPr/>
          <p:nvPr/>
        </p:nvSpPr>
        <p:spPr>
          <a:xfrm>
            <a:off x="6941275" y="1915669"/>
            <a:ext cx="482600" cy="481013"/>
          </a:xfrm>
          <a:custGeom>
            <a:rect b="b" l="l" r="r" t="t"/>
            <a:pathLst>
              <a:path extrusionOk="0" h="200" w="200">
                <a:moveTo>
                  <a:pt x="88" y="150"/>
                </a:moveTo>
                <a:cubicBezTo>
                  <a:pt x="88" y="80"/>
                  <a:pt x="88" y="80"/>
                  <a:pt x="88" y="80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1" y="107"/>
                  <a:pt x="53" y="107"/>
                  <a:pt x="48" y="102"/>
                </a:cubicBezTo>
                <a:cubicBezTo>
                  <a:pt x="43" y="98"/>
                  <a:pt x="43" y="90"/>
                  <a:pt x="48" y="85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57" y="90"/>
                  <a:pt x="157" y="98"/>
                  <a:pt x="152" y="102"/>
                </a:cubicBezTo>
                <a:cubicBezTo>
                  <a:pt x="147" y="107"/>
                  <a:pt x="139" y="107"/>
                  <a:pt x="135" y="102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200" y="150"/>
                  <a:pt x="200" y="150"/>
                  <a:pt x="200" y="150"/>
                </a:cubicBezTo>
                <a:cubicBezTo>
                  <a:pt x="200" y="9"/>
                  <a:pt x="200" y="9"/>
                  <a:pt x="200" y="9"/>
                </a:cubicBezTo>
                <a:cubicBezTo>
                  <a:pt x="200" y="4"/>
                  <a:pt x="196" y="0"/>
                  <a:pt x="19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0"/>
                  <a:pt x="0" y="150"/>
                  <a:pt x="0" y="150"/>
                </a:cubicBezTo>
                <a:cubicBezTo>
                  <a:pt x="88" y="150"/>
                  <a:pt x="88" y="150"/>
                  <a:pt x="88" y="150"/>
                </a:cubicBezTo>
                <a:close/>
                <a:moveTo>
                  <a:pt x="88" y="150"/>
                </a:moveTo>
                <a:cubicBezTo>
                  <a:pt x="88" y="200"/>
                  <a:pt x="88" y="200"/>
                  <a:pt x="88" y="200"/>
                </a:cubicBezTo>
                <a:cubicBezTo>
                  <a:pt x="113" y="200"/>
                  <a:pt x="113" y="200"/>
                  <a:pt x="113" y="20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88" y="150"/>
                  <a:pt x="88" y="150"/>
                  <a:pt x="88" y="1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amera&#10;" id="755" name="Google Shape;755;p94"/>
          <p:cNvSpPr/>
          <p:nvPr/>
        </p:nvSpPr>
        <p:spPr>
          <a:xfrm>
            <a:off x="4313588" y="1941075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participant overzicht</a:t>
            </a:r>
            <a:endParaRPr/>
          </a:p>
        </p:txBody>
      </p:sp>
      <p:sp>
        <p:nvSpPr>
          <p:cNvPr id="761" name="Google Shape;761;p95"/>
          <p:cNvSpPr/>
          <p:nvPr/>
        </p:nvSpPr>
        <p:spPr>
          <a:xfrm>
            <a:off x="1397100" y="1110100"/>
            <a:ext cx="6610500" cy="30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een cultureel profiel aanmaken waarbij ik mijn persoonlijke voorkeuren m.b.t. activiteiten (analoog of digitaal aanbod) kan aanduiden en persoonlijke data, zoals contactgegevens, kan aanvullen.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op basis  van mijn cultureel profiel suggesties m.b.t. activiteiten ontvangen en consulteren.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alternatieven voor mijn geplande activiteit bekijken, zoals andere speeldata of locaties voor de activiteit of gelijkaardige activiteiten.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mijn deelname aan een activiteit registreren en/of reserveren.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een activiteit reserveren en terug vrijgeven.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krijg ik zicht op verenigingen, tot wie zij zich richten, wat hun werking kenmerkt en kan ik contact maken.</a:t>
            </a:r>
            <a:endParaRPr sz="1100"/>
          </a:p>
        </p:txBody>
      </p:sp>
      <p:sp>
        <p:nvSpPr>
          <p:cNvPr descr="View&#10;" id="762" name="Google Shape;762;p95"/>
          <p:cNvSpPr/>
          <p:nvPr/>
        </p:nvSpPr>
        <p:spPr>
          <a:xfrm>
            <a:off x="628650" y="2368613"/>
            <a:ext cx="516800" cy="406287"/>
          </a:xfrm>
          <a:custGeom>
            <a:rect b="b" l="l" r="r" t="t"/>
            <a:pathLst>
              <a:path extrusionOk="0" h="158" w="200">
                <a:moveTo>
                  <a:pt x="147" y="26"/>
                </a:moveTo>
                <a:cubicBezTo>
                  <a:pt x="121" y="0"/>
                  <a:pt x="79" y="0"/>
                  <a:pt x="53" y="26"/>
                </a:cubicBezTo>
                <a:cubicBezTo>
                  <a:pt x="0" y="79"/>
                  <a:pt x="0" y="79"/>
                  <a:pt x="0" y="79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79" y="158"/>
                  <a:pt x="121" y="158"/>
                  <a:pt x="147" y="132"/>
                </a:cubicBezTo>
                <a:cubicBezTo>
                  <a:pt x="200" y="79"/>
                  <a:pt x="200" y="79"/>
                  <a:pt x="200" y="79"/>
                </a:cubicBezTo>
                <a:lnTo>
                  <a:pt x="147" y="26"/>
                </a:lnTo>
                <a:close/>
                <a:moveTo>
                  <a:pt x="100" y="126"/>
                </a:moveTo>
                <a:cubicBezTo>
                  <a:pt x="74" y="126"/>
                  <a:pt x="52" y="105"/>
                  <a:pt x="52" y="79"/>
                </a:cubicBezTo>
                <a:cubicBezTo>
                  <a:pt x="52" y="53"/>
                  <a:pt x="74" y="32"/>
                  <a:pt x="100" y="32"/>
                </a:cubicBezTo>
                <a:cubicBezTo>
                  <a:pt x="126" y="32"/>
                  <a:pt x="147" y="53"/>
                  <a:pt x="147" y="79"/>
                </a:cubicBezTo>
                <a:cubicBezTo>
                  <a:pt x="147" y="105"/>
                  <a:pt x="126" y="126"/>
                  <a:pt x="100" y="126"/>
                </a:cubicBezTo>
                <a:close/>
                <a:moveTo>
                  <a:pt x="100" y="48"/>
                </a:moveTo>
                <a:cubicBezTo>
                  <a:pt x="100" y="79"/>
                  <a:pt x="100" y="79"/>
                  <a:pt x="100" y="79"/>
                </a:cubicBezTo>
                <a:cubicBezTo>
                  <a:pt x="78" y="57"/>
                  <a:pt x="78" y="57"/>
                  <a:pt x="78" y="57"/>
                </a:cubicBezTo>
                <a:cubicBezTo>
                  <a:pt x="73" y="63"/>
                  <a:pt x="69" y="70"/>
                  <a:pt x="69" y="79"/>
                </a:cubicBezTo>
                <a:cubicBezTo>
                  <a:pt x="69" y="96"/>
                  <a:pt x="83" y="110"/>
                  <a:pt x="100" y="110"/>
                </a:cubicBezTo>
                <a:cubicBezTo>
                  <a:pt x="117" y="110"/>
                  <a:pt x="131" y="96"/>
                  <a:pt x="131" y="79"/>
                </a:cubicBezTo>
                <a:cubicBezTo>
                  <a:pt x="131" y="62"/>
                  <a:pt x="117" y="48"/>
                  <a:pt x="100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6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96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6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alternatieve activiteiten</a:t>
            </a:r>
            <a:r>
              <a:rPr b="1" lang="nl-BE" sz="2200"/>
              <a:t> (participant)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participant kan ik alternatieven voor mijn geplande activiteit bekijken. Dit kunnen andere speeldata of locaties zijn voor de activiteit of gelijkaardige activiteiten, al dan niet in de buurt.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participant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Contactgegevens participant: e-mailadres, telefoonnummer, adres woonplaats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 qua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Informatie geplande activiteit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Informatie gelijkaardige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Schema/agenda gelijkaardige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Locatie alternatieve activiteiten</a:t>
            </a:r>
            <a:endParaRPr sz="1100"/>
          </a:p>
        </p:txBody>
      </p:sp>
      <p:grpSp>
        <p:nvGrpSpPr>
          <p:cNvPr id="773" name="Google Shape;773;p96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74" name="Google Shape;774;p96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6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96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77" name="Google Shape;777;p96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6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6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6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7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7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7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7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cultureel profiel aanmaken (participant)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7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participant kan ik een cultureel profiel aanmaken waarbij ik mijn persoonlijke voorkeuren m.b.t. activiteiten (analoog of digitaal aanbod) kan aanduiden en persoonlijke data, zoals contactgegevens, kan aanvullen.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participant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Contactgegevens participant: e-mailadres, telefoonnummer, adres woonplaats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 qua activiteiten</a:t>
            </a:r>
            <a:endParaRPr sz="1100"/>
          </a:p>
        </p:txBody>
      </p:sp>
      <p:grpSp>
        <p:nvGrpSpPr>
          <p:cNvPr id="792" name="Google Shape;792;p97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93" name="Google Shape;793;p97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7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97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96" name="Google Shape;796;p97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7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7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7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aanbieder overzicht (1)</a:t>
            </a:r>
            <a:endParaRPr/>
          </a:p>
        </p:txBody>
      </p:sp>
      <p:sp>
        <p:nvSpPr>
          <p:cNvPr id="805" name="Google Shape;805;p98"/>
          <p:cNvSpPr/>
          <p:nvPr/>
        </p:nvSpPr>
        <p:spPr>
          <a:xfrm>
            <a:off x="1302525" y="1236000"/>
            <a:ext cx="7060200" cy="26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mijn gegevens op een eenvoudige manier uitwisselen via standaarden.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breder publiek bereiken via toegankelijke gestandaardiseerde digitale culturele content omdat deze via de standaarden in meerdere contexten vindbaar zijn.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deelnemen aan een uitwisselingsnetwerk dat synergieën bewerkstelligt tussen verschillende takken binnen de culturele sector.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data m.b.t. activiteiten aanleveren voor rapporteringen via standaarden.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activiteiten aankondigen en promoten.</a:t>
            </a:r>
            <a:endParaRPr sz="1100"/>
          </a:p>
        </p:txBody>
      </p:sp>
      <p:sp>
        <p:nvSpPr>
          <p:cNvPr descr="Camera&#10;" id="806" name="Google Shape;806;p98"/>
          <p:cNvSpPr/>
          <p:nvPr/>
        </p:nvSpPr>
        <p:spPr>
          <a:xfrm>
            <a:off x="628638" y="2393650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aanbieder overzicht (2)</a:t>
            </a:r>
            <a:endParaRPr/>
          </a:p>
        </p:txBody>
      </p:sp>
      <p:sp>
        <p:nvSpPr>
          <p:cNvPr id="812" name="Google Shape;812;p99"/>
          <p:cNvSpPr/>
          <p:nvPr/>
        </p:nvSpPr>
        <p:spPr>
          <a:xfrm>
            <a:off x="1376550" y="1269250"/>
            <a:ext cx="7193400" cy="26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activiteiten aanbevelen aan participanten van mijn activiteiten op basis van hun cultureel profiel.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profiel aanmaken waarin ik data m.b.t. mijn organisatie en activiteiten kan registreren.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ondersteuningsaanbod consulteren/aanbieden en op deze manier leercontent en kennis delen met andere aanbieders.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aan cross-selling en upselling doen op basis van het cultureel profiel van de participanten.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vrijwilligerswerk aanbieden en promoten.</a:t>
            </a:r>
            <a:endParaRPr sz="1100"/>
          </a:p>
        </p:txBody>
      </p:sp>
      <p:sp>
        <p:nvSpPr>
          <p:cNvPr descr="Camera&#10;" id="813" name="Google Shape;813;p99"/>
          <p:cNvSpPr/>
          <p:nvPr/>
        </p:nvSpPr>
        <p:spPr>
          <a:xfrm>
            <a:off x="628638" y="2393650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00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00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00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0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aanbevelingen </a:t>
            </a:r>
            <a:r>
              <a:rPr b="1" lang="nl-BE" sz="2200"/>
              <a:t>(aanbieder)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0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aanbieder kan ik activiteiten aanbevelen aan participanten van mijn activiteiten op basis van hun cultureel profiel.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0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aanbieder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Activiteiten aanbieder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Voorkeuren participanten, cultureel profiel</a:t>
            </a:r>
            <a:endParaRPr sz="1100"/>
          </a:p>
        </p:txBody>
      </p:sp>
      <p:grpSp>
        <p:nvGrpSpPr>
          <p:cNvPr id="825" name="Google Shape;825;p100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26" name="Google Shape;826;p100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0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p100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29" name="Google Shape;829;p100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0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0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0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data-afnemer overzicht</a:t>
            </a:r>
            <a:endParaRPr/>
          </a:p>
        </p:txBody>
      </p:sp>
      <p:sp>
        <p:nvSpPr>
          <p:cNvPr id="838" name="Google Shape;838;p101"/>
          <p:cNvSpPr/>
          <p:nvPr/>
        </p:nvSpPr>
        <p:spPr>
          <a:xfrm>
            <a:off x="1317325" y="1443250"/>
            <a:ext cx="7067700" cy="288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de culturele sector heb ik toegang tot mijn eigen dataverzameling van activiteiten, transacties en culturele profielen.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kan ik mijn data verrijken met andere data.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kan ik op basis van uitgevoerde data-analyses publieksonderzoek uitvoeren.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/ de private sector / de culturele sector heb ik toegang tot de geanonimiseerde of gepseudonimiseerde dataverzameling.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heb ik zicht op welke activiteiten met welke overheidssubsidie tot stand zijn gekomen.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heb ik toegang tot de dataverzameling in functie van rapportering.</a:t>
            </a:r>
            <a:endParaRPr sz="1100"/>
          </a:p>
        </p:txBody>
      </p:sp>
      <p:sp>
        <p:nvSpPr>
          <p:cNvPr descr="Upload&#10;" id="839" name="Google Shape;839;p101"/>
          <p:cNvSpPr/>
          <p:nvPr/>
        </p:nvSpPr>
        <p:spPr>
          <a:xfrm>
            <a:off x="628650" y="2460819"/>
            <a:ext cx="482600" cy="481013"/>
          </a:xfrm>
          <a:custGeom>
            <a:rect b="b" l="l" r="r" t="t"/>
            <a:pathLst>
              <a:path extrusionOk="0" h="200" w="200">
                <a:moveTo>
                  <a:pt x="88" y="150"/>
                </a:moveTo>
                <a:cubicBezTo>
                  <a:pt x="88" y="80"/>
                  <a:pt x="88" y="80"/>
                  <a:pt x="88" y="80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1" y="107"/>
                  <a:pt x="53" y="107"/>
                  <a:pt x="48" y="102"/>
                </a:cubicBezTo>
                <a:cubicBezTo>
                  <a:pt x="43" y="98"/>
                  <a:pt x="43" y="90"/>
                  <a:pt x="48" y="85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57" y="90"/>
                  <a:pt x="157" y="98"/>
                  <a:pt x="152" y="102"/>
                </a:cubicBezTo>
                <a:cubicBezTo>
                  <a:pt x="147" y="107"/>
                  <a:pt x="139" y="107"/>
                  <a:pt x="135" y="102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200" y="150"/>
                  <a:pt x="200" y="150"/>
                  <a:pt x="200" y="150"/>
                </a:cubicBezTo>
                <a:cubicBezTo>
                  <a:pt x="200" y="9"/>
                  <a:pt x="200" y="9"/>
                  <a:pt x="200" y="9"/>
                </a:cubicBezTo>
                <a:cubicBezTo>
                  <a:pt x="200" y="4"/>
                  <a:pt x="196" y="0"/>
                  <a:pt x="19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0"/>
                  <a:pt x="0" y="150"/>
                  <a:pt x="0" y="150"/>
                </a:cubicBezTo>
                <a:cubicBezTo>
                  <a:pt x="88" y="150"/>
                  <a:pt x="88" y="150"/>
                  <a:pt x="88" y="150"/>
                </a:cubicBezTo>
                <a:close/>
                <a:moveTo>
                  <a:pt x="88" y="150"/>
                </a:moveTo>
                <a:cubicBezTo>
                  <a:pt x="88" y="200"/>
                  <a:pt x="88" y="200"/>
                  <a:pt x="88" y="200"/>
                </a:cubicBezTo>
                <a:cubicBezTo>
                  <a:pt x="113" y="200"/>
                  <a:pt x="113" y="200"/>
                  <a:pt x="113" y="20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88" y="150"/>
                  <a:pt x="88" y="150"/>
                  <a:pt x="88" y="1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Agenda</a:t>
            </a:r>
            <a:endParaRPr sz="1200"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 amt="40000"/>
          </a:blip>
          <a:srcRect b="0" l="36146" r="27790" t="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2030002" y="268696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2030002" y="226536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2030002" y="305043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2030002" y="34674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7"/>
          <p:cNvSpPr/>
          <p:nvPr/>
        </p:nvSpPr>
        <p:spPr>
          <a:xfrm>
            <a:off x="2029543" y="268235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7"/>
          <p:cNvSpPr/>
          <p:nvPr/>
        </p:nvSpPr>
        <p:spPr>
          <a:xfrm>
            <a:off x="2030002" y="18483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7"/>
          <p:cNvSpPr txBox="1"/>
          <p:nvPr/>
        </p:nvSpPr>
        <p:spPr>
          <a:xfrm>
            <a:off x="2220800" y="17616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Welkom		</a:t>
            </a:r>
            <a:r>
              <a:rPr lang="nl-BE" sz="1000">
                <a:solidFill>
                  <a:srgbClr val="666666"/>
                </a:solidFill>
              </a:rPr>
              <a:t>	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2220800" y="21786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Aanleiding traject en context</a:t>
            </a:r>
            <a:r>
              <a:rPr lang="nl-BE" sz="1000">
                <a:solidFill>
                  <a:srgbClr val="666666"/>
                </a:solidFill>
              </a:rPr>
              <a:t>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2220800" y="2963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Voorstelling use cases			30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220800" y="3380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Brainstormsessie			70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220800" y="2600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OSLO: proces en methode		20 min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49" name="Google Shape;349;p57"/>
          <p:cNvCxnSpPr/>
          <p:nvPr/>
        </p:nvCxnSpPr>
        <p:spPr>
          <a:xfrm>
            <a:off x="2070725" y="1913300"/>
            <a:ext cx="1500" cy="19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7"/>
          <p:cNvSpPr/>
          <p:nvPr/>
        </p:nvSpPr>
        <p:spPr>
          <a:xfrm>
            <a:off x="450500" y="3149425"/>
            <a:ext cx="1579500" cy="300000"/>
          </a:xfrm>
          <a:prstGeom prst="homePlate">
            <a:avLst>
              <a:gd fmla="val 50000" name="adj"/>
            </a:avLst>
          </a:prstGeom>
          <a:solidFill>
            <a:srgbClr val="F6F5F3"/>
          </a:solidFill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         15 min. pauze</a:t>
            </a:r>
            <a:endParaRPr sz="1100"/>
          </a:p>
        </p:txBody>
      </p:sp>
      <p:pic>
        <p:nvPicPr>
          <p:cNvPr id="351" name="Google Shape;351;p57"/>
          <p:cNvPicPr preferRelativeResize="0"/>
          <p:nvPr/>
        </p:nvPicPr>
        <p:blipFill rotWithShape="1">
          <a:blip r:embed="rId4">
            <a:alphaModFix/>
          </a:blip>
          <a:srcRect b="0" l="21775" r="23125" t="0"/>
          <a:stretch/>
        </p:blipFill>
        <p:spPr>
          <a:xfrm>
            <a:off x="505075" y="314942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/>
          <p:nvPr/>
        </p:nvSpPr>
        <p:spPr>
          <a:xfrm>
            <a:off x="2029552" y="38354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7"/>
          <p:cNvSpPr txBox="1"/>
          <p:nvPr/>
        </p:nvSpPr>
        <p:spPr>
          <a:xfrm>
            <a:off x="2228850" y="3718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Volgende stappen			15  min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2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2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2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2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data-afnemers</a:t>
            </a:r>
            <a:r>
              <a:rPr b="1" lang="nl-BE" sz="2200"/>
              <a:t> (culturele en private sector)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2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Als data-afnemer kan ik op basis van uitgevoerde data-analyses publieksonderzoek uitvoeren.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2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Logingegevens/identificatie data-afnemer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en toegang profielen van participanten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en toegang profielen van aanbieders</a:t>
            </a:r>
            <a:endParaRPr sz="1100"/>
          </a:p>
        </p:txBody>
      </p:sp>
      <p:grpSp>
        <p:nvGrpSpPr>
          <p:cNvPr id="850" name="Google Shape;850;p102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51" name="Google Shape;851;p102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2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102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54" name="Google Shape;854;p102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2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02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02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3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3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0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data-afnemers (culturele en private sector)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3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data-afnemer binnen een overheidscontext heb ik zicht op welke activiteiten met welke overheidssubsidie tot stand zijn gekomen.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3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Logingegevens/identificatie data-afnemer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Activiteitgegevens participanten/aanbieders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Financiële gegevens aanbieders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Historiek overheidssubsidies</a:t>
            </a:r>
            <a:endParaRPr sz="1100"/>
          </a:p>
        </p:txBody>
      </p:sp>
      <p:grpSp>
        <p:nvGrpSpPr>
          <p:cNvPr id="867" name="Google Shape;867;p103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68" name="Google Shape;868;p103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03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103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71" name="Google Shape;871;p103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3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3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3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ketting, tafel, mobiele telefoon, telefoon&#10;&#10;Beschrijving is gegenereerd met zeer hoge betrouwbaarheid" id="879" name="Google Shape;87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07" y="0"/>
            <a:ext cx="88630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4"/>
          <p:cNvSpPr/>
          <p:nvPr/>
        </p:nvSpPr>
        <p:spPr>
          <a:xfrm>
            <a:off x="191791" y="2744167"/>
            <a:ext cx="2702400" cy="61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 voor actie!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5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Brainstorm rond use cases en concepten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886" name="Google Shape;886;p105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05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6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1" lang="nl-BE" sz="3200"/>
              <a:t>U</a:t>
            </a:r>
            <a:r>
              <a:rPr b="0" i="1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cases</a:t>
            </a:r>
            <a:endParaRPr b="0" i="1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106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6"/>
          <p:cNvSpPr txBox="1"/>
          <p:nvPr/>
        </p:nvSpPr>
        <p:spPr>
          <a:xfrm>
            <a:off x="2021925" y="4299275"/>
            <a:ext cx="67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4"/>
              </a:rPr>
              <a:t>https://app.mural.co/t/beadvtc7549/m/beadvtc7549/1634725632525/361d84c3b5416bd52984ad0914252d48a0b31b67?sender=uebe47a55b4237413c26d5449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andere use cases zijn er van </a:t>
            </a:r>
            <a:r>
              <a:rPr b="1" lang="nl-BE" sz="3200"/>
              <a:t>toepassing</a:t>
            </a:r>
            <a:r>
              <a:rPr b="1" lang="nl-BE" sz="3200"/>
              <a:t>?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07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Verschillende uses cases die zich voordoen proberen capteren, zodat het datamodel zo accuraat mogelijk van toepassing kan zijn.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andere uses cases zijn er van toepassing?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Stel jezelf de vraag wat jij als stakeholder wil kunnen met deze datastandaard?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Format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“Als … wil ik … zodat ik …”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Voorbeeld:</a:t>
            </a:r>
            <a:r>
              <a:rPr lang="nl-BE" sz="1100"/>
              <a:t> “Als toneelliefhebber wil ik een overzicht van toneelvoorstellingen in Gent in de maand november 2021, zodat ik een keuze kan maken voor een bepaald genre.”</a:t>
            </a:r>
            <a:endParaRPr sz="1100"/>
          </a:p>
        </p:txBody>
      </p:sp>
      <p:pic>
        <p:nvPicPr>
          <p:cNvPr id="901" name="Google Shape;901;p107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6825075" y="227752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8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concepten zijn nodig voor de use cases?</a:t>
            </a:r>
            <a:endParaRPr b="1" sz="3200"/>
          </a:p>
        </p:txBody>
      </p:sp>
      <p:sp>
        <p:nvSpPr>
          <p:cNvPr id="907" name="Google Shape;907;p108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De verschillende gegevens identificeren die nodig zijn om de use case te realiseren.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concepten en gegevens zijn nodig voor de use cases?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Wie levert die gegevens aan?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Welke gegevens zijn er nodig?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Waarom heb je deze data nodig?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en: </a:t>
            </a:r>
            <a:r>
              <a:rPr lang="nl-BE" sz="1100"/>
              <a:t>Adressen, ticketprijzen, participanten, artiesten, speeldata, beschikbaarheden, ...</a:t>
            </a:r>
            <a:endParaRPr sz="1100"/>
          </a:p>
        </p:txBody>
      </p:sp>
      <p:pic>
        <p:nvPicPr>
          <p:cNvPr id="908" name="Google Shape;908;p108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194350" y="20625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9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datastandaarden &amp; -modellen in het domein van OSLO DDT bestaan er al?</a:t>
            </a:r>
            <a:endParaRPr b="1" sz="3200"/>
          </a:p>
        </p:txBody>
      </p:sp>
      <p:sp>
        <p:nvSpPr>
          <p:cNvPr id="914" name="Google Shape;914;p109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Zo accuraat mogelijk afstemmen met de bestaande datastandaard en -modellen.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datastandaarden en modellen bestaan er reeds in het domein van Doelgericht Digitaal Transformeren?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Denk vanuit je eigen organisatie? Hoe is bij jou data gestructureerd?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: </a:t>
            </a:r>
            <a:r>
              <a:rPr lang="nl-BE" sz="1100"/>
              <a:t>OSLO Cultureel-Erfgoed, OSLO-Persoon &amp; OSLO-Organisatie, SIMEC, eigen datamodellen</a:t>
            </a:r>
            <a:endParaRPr sz="1100"/>
          </a:p>
        </p:txBody>
      </p:sp>
      <p:pic>
        <p:nvPicPr>
          <p:cNvPr id="915" name="Google Shape;915;p109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345625" y="20457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" y="291725"/>
            <a:ext cx="8576549" cy="4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1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26" name="Google Shape;926;p111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8297225" y="185052"/>
            <a:ext cx="375249" cy="504976"/>
          </a:xfrm>
          <a:custGeom>
            <a:rect b="b" l="l" r="r" t="t"/>
            <a:pathLst>
              <a:path extrusionOk="0" h="918" w="68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5" y="1292099"/>
            <a:ext cx="5608044" cy="24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2299025" y="4339800"/>
            <a:ext cx="64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5"/>
              </a:rPr>
              <a:t>https://app.mural.co/t/beadvtc7549/m/beadvtc7549/1634725632525/361d84c3b5416bd52984ad0914252d48a0b31b67?sender=uebe47a55b4237413c26d5449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12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934" name="Google Shape;934;p112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935" name="Google Shape;935;p112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936" name="Google Shape;936;p112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42" name="Google Shape;942;p11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13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4"/>
          <p:cNvSpPr/>
          <p:nvPr/>
        </p:nvSpPr>
        <p:spPr>
          <a:xfrm>
            <a:off x="565138" y="4351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114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950" name="Google Shape;950;p114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4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4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4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4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114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956" name="Google Shape;956;p114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4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4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4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4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114"/>
          <p:cNvGrpSpPr/>
          <p:nvPr/>
        </p:nvGrpSpPr>
        <p:grpSpPr>
          <a:xfrm>
            <a:off x="646650" y="3839112"/>
            <a:ext cx="479163" cy="478593"/>
            <a:chOff x="4148138" y="53975"/>
            <a:chExt cx="1335088" cy="1333500"/>
          </a:xfrm>
        </p:grpSpPr>
        <p:sp>
          <p:nvSpPr>
            <p:cNvPr id="962" name="Google Shape;962;p114"/>
            <p:cNvSpPr/>
            <p:nvPr/>
          </p:nvSpPr>
          <p:spPr>
            <a:xfrm>
              <a:off x="4579938" y="236538"/>
              <a:ext cx="685800" cy="479425"/>
            </a:xfrm>
            <a:custGeom>
              <a:rect b="b" l="l" r="r" t="t"/>
              <a:pathLst>
                <a:path extrusionOk="0" h="302" w="432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4"/>
            <p:cNvSpPr/>
            <p:nvPr/>
          </p:nvSpPr>
          <p:spPr>
            <a:xfrm>
              <a:off x="4148138" y="53975"/>
              <a:ext cx="1335088" cy="1333500"/>
            </a:xfrm>
            <a:custGeom>
              <a:rect b="b" l="l" r="r" t="t"/>
              <a:pathLst>
                <a:path extrusionOk="0" h="840" w="841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114"/>
          <p:cNvGrpSpPr/>
          <p:nvPr/>
        </p:nvGrpSpPr>
        <p:grpSpPr>
          <a:xfrm>
            <a:off x="636286" y="3220998"/>
            <a:ext cx="471655" cy="471655"/>
            <a:chOff x="4287838" y="1854201"/>
            <a:chExt cx="149225" cy="149225"/>
          </a:xfrm>
        </p:grpSpPr>
        <p:sp>
          <p:nvSpPr>
            <p:cNvPr id="965" name="Google Shape;965;p114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6" name="Google Shape;966;p114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967" name="Google Shape;967;p114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968" name="Google Shape;968;p114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114"/>
          <p:cNvSpPr/>
          <p:nvPr/>
        </p:nvSpPr>
        <p:spPr>
          <a:xfrm>
            <a:off x="628651" y="2611008"/>
            <a:ext cx="471488" cy="471488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4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nl-BE" sz="1600"/>
              <a:t> business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/>
          </a:p>
        </p:txBody>
      </p:sp>
      <p:sp>
        <p:nvSpPr>
          <p:cNvPr id="971" name="Google Shape;971;p114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nl-BE" sz="1600"/>
              <a:t> verslag v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welkom!</a:t>
            </a:r>
            <a:endParaRPr/>
          </a:p>
        </p:txBody>
      </p:sp>
      <p:sp>
        <p:nvSpPr>
          <p:cNvPr id="972" name="Google Shape;972;p114"/>
          <p:cNvSpPr txBox="1"/>
          <p:nvPr/>
        </p:nvSpPr>
        <p:spPr>
          <a:xfrm>
            <a:off x="1267575" y="267740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Onderzoeken waar we kunnen aligneren met bestaande standaarden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73" name="Google Shape;973;p114"/>
          <p:cNvSpPr txBox="1"/>
          <p:nvPr/>
        </p:nvSpPr>
        <p:spPr>
          <a:xfrm>
            <a:off x="1267574" y="3287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GitHub!</a:t>
            </a:r>
            <a:endParaRPr/>
          </a:p>
        </p:txBody>
      </p:sp>
      <p:sp>
        <p:nvSpPr>
          <p:cNvPr id="974" name="Google Shape;974;p114"/>
          <p:cNvSpPr txBox="1"/>
          <p:nvPr/>
        </p:nvSpPr>
        <p:spPr>
          <a:xfrm>
            <a:off x="1267624" y="3806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Eerste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versie van </a:t>
            </a:r>
            <a:r>
              <a:rPr lang="nl-BE" sz="1600"/>
              <a:t>een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semantisch model ontwerpen a.d.h.v. deze gecapteerde feedback!</a:t>
            </a:r>
            <a:endParaRPr/>
          </a:p>
        </p:txBody>
      </p:sp>
      <p:sp>
        <p:nvSpPr>
          <p:cNvPr id="975" name="Google Shape;975;p11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5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5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15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nl-BE" sz="1300">
                <a:solidFill>
                  <a:schemeClr val="dk1"/>
                </a:solidFill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15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5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u="sng">
                <a:solidFill>
                  <a:schemeClr val="hlink"/>
                </a:solidFill>
                <a:hlinkClick r:id="rId7"/>
              </a:rPr>
              <a:t>https://github.com/Informatievlaanderen/OSLOthema-DoelgerichtDigitaalTransformeren/issues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86" name="Google Shape;986;p11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987" name="Google Shape;987;p115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Doelgericht Di</a:t>
            </a:r>
            <a:r>
              <a:rPr b="1" lang="nl-BE" sz="3200"/>
              <a:t>gitaal Transformeren</a:t>
            </a:r>
            <a:endParaRPr/>
          </a:p>
        </p:txBody>
      </p:sp>
      <p:sp>
        <p:nvSpPr>
          <p:cNvPr id="994" name="Google Shape;994;p116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fmla="val 50000" name="adj"/>
            </a:avLst>
          </a:prstGeom>
          <a:solidFill>
            <a:srgbClr val="F0D70F"/>
          </a:solidFill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p116"/>
          <p:cNvCxnSpPr/>
          <p:nvPr/>
        </p:nvCxnSpPr>
        <p:spPr>
          <a:xfrm>
            <a:off x="2686051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996" name="Google Shape;996;p116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16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December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16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16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April</a:t>
            </a:r>
            <a:endParaRPr b="1"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000" name="Google Shape;1000;p116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16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16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16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16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5" name="Google Shape;1005;p116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006" name="Google Shape;1006;p116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16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6"/>
          <p:cNvSpPr/>
          <p:nvPr/>
        </p:nvSpPr>
        <p:spPr>
          <a:xfrm>
            <a:off x="1332093" y="15513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16"/>
          <p:cNvSpPr txBox="1"/>
          <p:nvPr/>
        </p:nvSpPr>
        <p:spPr>
          <a:xfrm>
            <a:off x="867257" y="13758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16"/>
          <p:cNvSpPr txBox="1"/>
          <p:nvPr/>
        </p:nvSpPr>
        <p:spPr>
          <a:xfrm>
            <a:off x="536175" y="3971175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1011" name="Google Shape;1011;p116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116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013" name="Google Shape;1013;p116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014" name="Google Shape;1014;p116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015" name="Google Shape;1015;p116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016" name="Google Shape;1016;p116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017" name="Google Shape;1017;p116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16"/>
          <p:cNvSpPr/>
          <p:nvPr/>
        </p:nvSpPr>
        <p:spPr>
          <a:xfrm>
            <a:off x="2079600" y="2753225"/>
            <a:ext cx="777000" cy="5475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16"/>
          <p:cNvSpPr/>
          <p:nvPr/>
        </p:nvSpPr>
        <p:spPr>
          <a:xfrm rot="10800000">
            <a:off x="2408146" y="3241378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16"/>
          <p:cNvSpPr txBox="1"/>
          <p:nvPr/>
        </p:nvSpPr>
        <p:spPr>
          <a:xfrm>
            <a:off x="1943307" y="3643515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nl-BE" sz="1050">
                <a:solidFill>
                  <a:srgbClr val="373636"/>
                </a:solidFill>
              </a:rPr>
              <a:t>olgende werkgroep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4800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1026" name="Google Shape;1026;p11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Aanleiding traject en context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9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1167840" y="3033500"/>
            <a:ext cx="79026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24320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Nood aan heldere doelstellingen  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Zeer divers sectorlandschap voor cultuur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Zeer diverse tooling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Nood aan standaardisering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81914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t/>
            </a:r>
            <a:endParaRPr sz="3600"/>
          </a:p>
        </p:txBody>
      </p:sp>
      <p:pic>
        <p:nvPicPr>
          <p:cNvPr id="376" name="Google Shape;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840" y="1332180"/>
            <a:ext cx="5352133" cy="122272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77" name="Google Shape;377;p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701" y="1338730"/>
            <a:ext cx="7552800" cy="3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 voor digitale transformatie van de cultuursector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